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4.5-->
<p:presentation xmlns:r="http://schemas.openxmlformats.org/officeDocument/2006/relationships" xmlns:a="http://schemas.openxmlformats.org/drawingml/2006/main" xmlns:p="http://schemas.openxmlformats.org/presentationml/2006/main">
  <p:sldMasterIdLst>
    <p:sldMasterId id="2147483648" r:id="rId1"/>
    <p:sldMasterId id="2147483661" r:id="rId2"/>
    <p:sldMasterId id="2147483676" r:id="rId3"/>
  </p:sldMasterIdLst>
  <p:notesMasterIdLst>
    <p:notesMasterId r:id="rId4"/>
  </p:notesMasterIdLst>
  <p:sldIdLst>
    <p:sldId id="256" r:id="rId5"/>
    <p:sldId id="273" r:id="rId6"/>
    <p:sldId id="274" r:id="rId7"/>
    <p:sldId id="275" r:id="rId8"/>
    <p:sldId id="280" r:id="rId9"/>
    <p:sldId id="281" r:id="rId10"/>
    <p:sldId id="276" r:id="rId11"/>
    <p:sldId id="282" r:id="rId12"/>
    <p:sldId id="283" r:id="rId13"/>
    <p:sldId id="284" r:id="rId14"/>
    <p:sldId id="277" r:id="rId15"/>
    <p:sldId id="285" r:id="rId16"/>
    <p:sldId id="286" r:id="rId17"/>
    <p:sldId id="287" r:id="rId18"/>
    <p:sldId id="288" r:id="rId19"/>
    <p:sldId id="289" r:id="rId20"/>
    <p:sldId id="290" r:id="rId21"/>
    <p:sldId id="278" r:id="rId22"/>
    <p:sldId id="291" r:id="rId23"/>
    <p:sldId id="292" r:id="rId24"/>
    <p:sldId id="293" r:id="rId25"/>
    <p:sldId id="294" r:id="rId26"/>
    <p:sldId id="295" r:id="rId27"/>
    <p:sldId id="279" r:id="rId28"/>
    <p:sldId id="296" r:id="rId29"/>
    <p:sldId id="297" r:id="rId30"/>
    <p:sldId id="298" r:id="rId31"/>
    <p:sldId id="299" r:id="rId32"/>
    <p:sldId id="300" r:id="rId33"/>
    <p:sldId id="272" r:id="rId34"/>
    <p:sldId id="333" r:id="rId35"/>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071" userDrawn="1">
          <p15:clr>
            <a:srgbClr val="A4A3A4"/>
          </p15:clr>
        </p15:guide>
        <p15:guide id="4" orient="horz" pos="3521" userDrawn="1">
          <p15:clr>
            <a:srgbClr val="A4A3A4"/>
          </p15:clr>
        </p15:guide>
        <p15:guide id="5" pos="778" userDrawn="1">
          <p15:clr>
            <a:srgbClr val="A4A3A4"/>
          </p15:clr>
        </p15:guide>
        <p15:guide id="6" pos="6834" userDrawn="1">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66" autoAdjust="0"/>
    <p:restoredTop sz="96314" autoAdjust="0"/>
  </p:normalViewPr>
  <p:slideViewPr>
    <p:cSldViewPr snapToGrid="0" showGuides="1">
      <p:cViewPr varScale="1">
        <p:scale>
          <a:sx n="108" d="100"/>
          <a:sy n="108" d="100"/>
        </p:scale>
        <p:origin x="816" y="150"/>
      </p:cViewPr>
      <p:guideLst>
        <p:guide orient="horz" pos="2160"/>
        <p:guide pos="3840"/>
        <p:guide orient="horz" pos="1071"/>
        <p:guide orient="horz" pos="3521"/>
        <p:guide pos="778"/>
        <p:guide pos="6834"/>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slide" Target="slides/slide25.xml" /><Relationship Id="rId3" Type="http://schemas.openxmlformats.org/officeDocument/2006/relationships/slideMaster" Target="slideMasters/slideMaster3.xml" /><Relationship Id="rId30" Type="http://schemas.openxmlformats.org/officeDocument/2006/relationships/slide" Target="slides/slide26.xml" /><Relationship Id="rId31" Type="http://schemas.openxmlformats.org/officeDocument/2006/relationships/slide" Target="slides/slide27.xml" /><Relationship Id="rId32" Type="http://schemas.openxmlformats.org/officeDocument/2006/relationships/slide" Target="slides/slide28.xml" /><Relationship Id="rId33" Type="http://schemas.openxmlformats.org/officeDocument/2006/relationships/slide" Target="slides/slide29.xml" /><Relationship Id="rId34" Type="http://schemas.openxmlformats.org/officeDocument/2006/relationships/slide" Target="slides/slide30.xml" /><Relationship Id="rId35" Type="http://schemas.openxmlformats.org/officeDocument/2006/relationships/slide" Target="slides/slide31.xml" /><Relationship Id="rId36" Type="http://schemas.openxmlformats.org/officeDocument/2006/relationships/tags" Target="tags/tag1.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heme" Target="theme/theme1.xml" /><Relationship Id="rId4" Type="http://schemas.openxmlformats.org/officeDocument/2006/relationships/notesMaster" Target="notesMasters/notesMaster1.xml" /><Relationship Id="rId40" Type="http://schemas.openxmlformats.org/officeDocument/2006/relationships/tableStyles" Target="tableStyles.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1E13EA-5F1E-44B4-93AB-CED586E3A184}"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A7B3CA-4684-4E00-BC21-C00C4C4F625A}"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p:txBody>
      </p:sp>
      <p:sp>
        <p:nvSpPr>
          <p:cNvPr id="4" name="灯片编号占位符 3"/>
          <p:cNvSpPr>
            <a:spLocks noGrp="1"/>
          </p:cNvSpPr>
          <p:nvPr>
            <p:ph type="sldNum" sz="quarter" idx="10"/>
          </p:nvPr>
        </p:nvSpPr>
        <p:spPr/>
        <p:txBody>
          <a:bodyPr/>
          <a:lstStyle/>
          <a:p>
            <a:fld id="{B3A7B3CA-4684-4E00-BC21-C00C4C4F625A}" type="slidenum">
              <a:rPr lang="zh-CN" altLang="en-US" smtClean="0"/>
              <a:t>15</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E7D712-8B5D-47E3-A34D-D124286D0218}" type="slidenum">
              <a:rPr lang="zh-CN" altLang="en-US" smtClean="0"/>
              <a:t/>
            </a:fld>
            <a:endParaRPr lang="zh-CN" altLang="en-US"/>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E7D712-8B5D-47E3-A34D-D124286D0218}" type="slidenum">
              <a:rPr lang="zh-CN" altLang="en-US" smtClean="0"/>
              <a:t/>
            </a:fld>
            <a:endParaRPr lang="zh-CN" altLang="en-US"/>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E7D712-8B5D-47E3-A34D-D124286D0218}" type="slidenum">
              <a:rPr lang="zh-CN" altLang="en-US" smtClean="0"/>
              <a:t/>
            </a:fld>
            <a:endParaRPr lang="zh-CN" altLang="en-US"/>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E7D712-8B5D-47E3-A34D-D124286D0218}" type="slidenum">
              <a:rPr lang="zh-CN" altLang="en-US" smtClean="0"/>
              <a:t/>
            </a:fld>
            <a:endParaRPr lang="zh-CN" altLang="en-US"/>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E7D712-8B5D-47E3-A34D-D124286D0218}" type="slidenum">
              <a:rPr lang="zh-CN" altLang="en-US" smtClean="0"/>
              <a:t/>
            </a:fld>
            <a:endParaRPr lang="zh-CN" altLang="en-US"/>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1_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E7D712-8B5D-47E3-A34D-D124286D0218}" type="slidenum">
              <a:rPr lang="zh-CN" altLang="en-US" smtClean="0"/>
              <a:t/>
            </a:fld>
            <a:endParaRPr lang="zh-CN" altLang="en-US"/>
          </a:p>
        </p:txBody>
      </p:sp>
      <p:sp>
        <p:nvSpPr>
          <p:cNvPr id="11" name="TextBox 5"/>
          <p:cNvSpPr txBox="1"/>
          <p:nvPr userDrawn="1"/>
        </p:nvSpPr>
        <p:spPr>
          <a:xfrm>
            <a:off x="2209800" y="6237920"/>
            <a:ext cx="432048" cy="123111"/>
          </a:xfrm>
          <a:prstGeom prst="rect">
            <a:avLst/>
          </a:prstGeom>
          <a:noFill/>
        </p:spPr>
        <p:txBody>
          <a:bodyPr wrap="square" rtlCol="0">
            <a:spAutoFit/>
          </a:bodyPr>
          <a:lstStyle/>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E7D712-8B5D-47E3-A34D-D124286D0218}" type="slidenum">
              <a:rPr lang="zh-CN" altLang="en-US" smtClean="0"/>
              <a:t/>
            </a:fld>
            <a:endParaRPr lang="zh-CN" altLang="en-US"/>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E7D712-8B5D-47E3-A34D-D124286D0218}" type="slidenum">
              <a:rPr lang="zh-CN" altLang="en-US" smtClean="0"/>
              <a:t/>
            </a:fld>
            <a:endParaRPr lang="zh-CN" altLang="en-US"/>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E7D712-8B5D-47E3-A34D-D124286D0218}" type="slidenum">
              <a:rPr lang="zh-CN" altLang="en-US" smtClean="0"/>
              <a:t/>
            </a:fld>
            <a:endParaRPr lang="zh-CN" altLang="en-US"/>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E7D712-8B5D-47E3-A34D-D124286D0218}" type="slidenum">
              <a:rPr lang="zh-CN" altLang="en-US" smtClean="0"/>
              <a:t/>
            </a:fld>
            <a:endParaRPr lang="zh-CN" altLang="en-US"/>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E7D712-8B5D-47E3-A34D-D124286D0218}" type="slidenum">
              <a:rPr lang="zh-CN" altLang="en-US" smtClean="0"/>
              <a:t/>
            </a:fld>
            <a:endParaRPr lang="zh-CN" altLang="en-US"/>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竖排标题与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DD42D61-F1B8-4FA5-8CE3-7A7B80C26B05}" type="datetimeFigureOut">
              <a:rPr lang="zh-CN" altLang="en-US" smtClean="0"/>
              <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E7D712-8B5D-47E3-A34D-D124286D0218}" type="slidenum">
              <a:rPr lang="zh-CN" altLang="en-US" smtClean="0"/>
              <a:t/>
            </a:fld>
            <a:endParaRPr lang="zh-CN" altLang="en-US"/>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nvGrpSpPr>
      <p:grpSpPr>
        <a:xfrm>
          <a:off x="0" y="0"/>
          <a:ext cx="0" cy="0"/>
        </a:xfrm>
      </p:grpSpPr>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
            </a:fld>
            <a:endParaRPr 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
            </a:fld>
            <a:endParaRPr 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5BCAD085-E8A6-8845-BD4E-CB4CCA059FC4}"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
            </a:fld>
            <a:endParaRPr 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
            </a:fld>
            <a:endParaRPr 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
            </a:fld>
            <a:endParaRPr 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
            </a:fld>
            <a:endParaRPr 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5BCAD085-E8A6-8845-BD4E-CB4CCA059FC4}" type="datetimeFigureOut">
              <a:rPr lang="en-US" smtClean="0"/>
              <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
            </a:fld>
            <a:endParaRPr 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
            </a:fld>
            <a:endParaRPr 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
            </a:fld>
            <a:endParaRPr lang="en-US"/>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
            </a:fld>
            <a:endParaRPr lang="en-US"/>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
            </a:fld>
            <a:endParaRPr lang="en-US"/>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slideLayout" Target="../slideLayouts/slideLayout14.xml" /><Relationship Id="rId3" Type="http://schemas.openxmlformats.org/officeDocument/2006/relationships/slideLayout" Target="../slideLayouts/slideLayout15.xml" /><Relationship Id="rId4"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6.xml" /><Relationship Id="rId10" Type="http://schemas.openxmlformats.org/officeDocument/2006/relationships/slideLayout" Target="../slideLayouts/slideLayout25.xml" /><Relationship Id="rId11" Type="http://schemas.openxmlformats.org/officeDocument/2006/relationships/slideLayout" Target="../slideLayouts/slideLayout26.xml" /><Relationship Id="rId12" Type="http://schemas.openxmlformats.org/officeDocument/2006/relationships/theme" Target="../theme/theme3.xml" /><Relationship Id="rId2" Type="http://schemas.openxmlformats.org/officeDocument/2006/relationships/slideLayout" Target="../slideLayouts/slideLayout17.xml" /><Relationship Id="rId3" Type="http://schemas.openxmlformats.org/officeDocument/2006/relationships/slideLayout" Target="../slideLayouts/slideLayout18.xml" /><Relationship Id="rId4" Type="http://schemas.openxmlformats.org/officeDocument/2006/relationships/slideLayout" Target="../slideLayouts/slideLayout19.xml" /><Relationship Id="rId5" Type="http://schemas.openxmlformats.org/officeDocument/2006/relationships/slideLayout" Target="../slideLayouts/slideLayout20.xml" /><Relationship Id="rId6" Type="http://schemas.openxmlformats.org/officeDocument/2006/relationships/slideLayout" Target="../slideLayouts/slideLayout21.xml" /><Relationship Id="rId7" Type="http://schemas.openxmlformats.org/officeDocument/2006/relationships/slideLayout" Target="../slideLayouts/slideLayout22.xml" /><Relationship Id="rId8" Type="http://schemas.openxmlformats.org/officeDocument/2006/relationships/slideLayout" Target="../slideLayouts/slideLayout23.xml" /><Relationship Id="rId9" Type="http://schemas.openxmlformats.org/officeDocument/2006/relationships/slideLayout" Target="../slideLayouts/slideLayout24.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D42D61-F1B8-4FA5-8CE3-7A7B80C26B05}" type="datetimeFigureOut">
              <a:rPr lang="zh-CN" altLang="en-US" smtClean="0"/>
              <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E7D712-8B5D-47E3-A34D-D124286D0218}"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mc:Choice xmlns:p14="http://schemas.microsoft.com/office/powerpoint/2010/main" Requires="p14">
      <p:transition spd="slow" advTm="3000" p14:dur="1600">
        <p14:prism isInverted="1"/>
      </p:transition>
    </mc:Choice>
    <mc:Fallback>
      <p:transition spd="slow" advTm="3000">
        <p:fade/>
      </p:transition>
    </mc:Fallback>
  </mc:AlternateConten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BCAD085-E8A6-8845-BD4E-CB4CCA059FC4}" type="datetimeFigureOut">
              <a:rPr lang="en-US" smtClean="0"/>
              <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1FF6DA9-008F-8B48-92A6-B652298478BF}" type="slidenum">
              <a:rPr lang="en-US" smtClean="0"/>
              <a:t/>
            </a:fld>
            <a:endParaRPr 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ransition/>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6.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7.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8.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9.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10.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11.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12.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notesSlide" Target="../notesSlides/notesSlide1.xml" /><Relationship Id="rId3" Type="http://schemas.openxmlformats.org/officeDocument/2006/relationships/image" Target="../media/image5.png" /><Relationship Id="rId4" Type="http://schemas.openxmlformats.org/officeDocument/2006/relationships/image" Target="../media/image13.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14.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15.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16.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17.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18.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19.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20.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21.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22.pn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23.pn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24.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5.png" /><Relationship Id="rId3" Type="http://schemas.openxmlformats.org/officeDocument/2006/relationships/image" Target="../media/image25.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1.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2.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7" name="TextBox 5"/>
          <p:cNvSpPr txBox="1"/>
          <p:nvPr/>
        </p:nvSpPr>
        <p:spPr>
          <a:xfrm>
            <a:off x="551543" y="264621"/>
            <a:ext cx="432048" cy="123111"/>
          </a:xfrm>
          <a:prstGeom prst="rect">
            <a:avLst/>
          </a:prstGeom>
          <a:noFill/>
        </p:spPr>
        <p:txBody>
          <a:bodyPr wrap="square" rtlCol="0">
            <a:spAutoFit/>
          </a:bodyPr>
          <a:lstStyle/>
        </p:txBody>
      </p:sp>
      <p:pic>
        <p:nvPicPr>
          <p:cNvPr id="3" name="图片 2"/>
          <p:cNvPicPr>
            <a:picLocks noChangeAspect="1"/>
          </p:cNvPicPr>
          <p:nvPr/>
        </p:nvPicPr>
        <p:blipFill>
          <a:blip r:embed="rId2"/>
          <a:stretch>
            <a:fillRect/>
          </a:stretch>
        </p:blipFill>
        <p:spPr>
          <a:xfrm>
            <a:off x="-58056" y="0"/>
            <a:ext cx="12250056" cy="6858000"/>
          </a:xfrm>
          <a:prstGeom prst="rect">
            <a:avLst/>
          </a:prstGeom>
        </p:spPr>
      </p:pic>
      <p:sp>
        <p:nvSpPr>
          <p:cNvPr id="4" name="矩形 3"/>
          <p:cNvSpPr/>
          <p:nvPr/>
        </p:nvSpPr>
        <p:spPr>
          <a:xfrm>
            <a:off x="551543" y="1514017"/>
            <a:ext cx="11088914" cy="2123658"/>
          </a:xfrm>
          <a:prstGeom prst="rect">
            <a:avLst/>
          </a:prstGeom>
        </p:spPr>
        <p:txBody>
          <a:bodyPr wrap="square">
            <a:spAutoFit/>
          </a:bodyPr>
          <a:lstStyle/>
          <a:p>
            <a:pPr algn="ctr"/>
            <a:r>
              <a:rPr lang="zh-CN" altLang="en-US" sz="6600">
                <a:solidFill>
                  <a:srgbClr val="C00000"/>
                </a:solidFill>
                <a:latin typeface="汉仪大宋简" panose="02010609000101010101" pitchFamily="49" charset="-122"/>
                <a:ea typeface="汉仪大宋简" panose="02010609000101010101" pitchFamily="49" charset="-122"/>
                <a:cs typeface="+mn-ea"/>
                <a:sym typeface="+mn-lt"/>
              </a:rPr>
              <a:t>国家安全</a:t>
            </a:r>
            <a:br>
              <a:rPr lang="en-US" altLang="zh-CN" sz="6600">
                <a:solidFill>
                  <a:srgbClr val="C00000"/>
                </a:solidFill>
                <a:latin typeface="汉仪大宋简" panose="02010609000101010101" pitchFamily="49" charset="-122"/>
                <a:ea typeface="汉仪大宋简" panose="02010609000101010101" pitchFamily="49" charset="-122"/>
                <a:cs typeface="+mn-ea"/>
                <a:sym typeface="+mn-lt"/>
              </a:rPr>
            </a:br>
            <a:r>
              <a:rPr lang="zh-CN" altLang="en-US" sz="6600">
                <a:solidFill>
                  <a:srgbClr val="C00000"/>
                </a:solidFill>
                <a:latin typeface="汉仪大宋简" panose="02010609000101010101" pitchFamily="49" charset="-122"/>
                <a:ea typeface="汉仪大宋简" panose="02010609000101010101" pitchFamily="49" charset="-122"/>
                <a:cs typeface="+mn-ea"/>
                <a:sym typeface="+mn-lt"/>
              </a:rPr>
              <a:t>一切为了人民 一切依靠人民</a:t>
            </a:r>
            <a:endParaRPr lang="zh-CN" altLang="en-US" sz="6600">
              <a:solidFill>
                <a:srgbClr val="C00000"/>
              </a:solidFill>
              <a:latin typeface="汉仪大宋简" panose="02010609000101010101" pitchFamily="49" charset="-122"/>
              <a:ea typeface="汉仪大宋简" panose="02010609000101010101" pitchFamily="49" charset="-122"/>
              <a:cs typeface="+mn-ea"/>
              <a:sym typeface="+mn-lt"/>
            </a:endParaRPr>
          </a:p>
        </p:txBody>
      </p:sp>
      <p:sp>
        <p:nvSpPr>
          <p:cNvPr id="5" name="矩形 4"/>
          <p:cNvSpPr/>
          <p:nvPr/>
        </p:nvSpPr>
        <p:spPr>
          <a:xfrm>
            <a:off x="3987800" y="198385"/>
            <a:ext cx="4216400" cy="369332"/>
          </a:xfrm>
          <a:prstGeom prst="rect">
            <a:avLst/>
          </a:prstGeom>
        </p:spPr>
        <p:txBody>
          <a:bodyPr wrap="square">
            <a:spAutoFit/>
          </a:bodyPr>
          <a:lstStyle/>
          <a:p>
            <a:pPr algn="dist"/>
            <a:r>
              <a:rPr lang="zh-CN" altLang="en-US" b="1">
                <a:solidFill>
                  <a:srgbClr val="C00000"/>
                </a:solidFill>
                <a:cs typeface="+mn-ea"/>
                <a:sym typeface="+mn-lt"/>
              </a:rPr>
              <a:t>国</a:t>
            </a:r>
            <a:r>
              <a:rPr lang="en-US" altLang="zh-CN" b="1">
                <a:solidFill>
                  <a:srgbClr val="C00000"/>
                </a:solidFill>
                <a:cs typeface="+mn-ea"/>
                <a:sym typeface="+mn-lt"/>
              </a:rPr>
              <a:t>/</a:t>
            </a:r>
            <a:r>
              <a:rPr lang="zh-CN" altLang="en-US" b="1">
                <a:solidFill>
                  <a:srgbClr val="C00000"/>
                </a:solidFill>
                <a:cs typeface="+mn-ea"/>
                <a:sym typeface="+mn-lt"/>
              </a:rPr>
              <a:t>家</a:t>
            </a:r>
            <a:r>
              <a:rPr lang="en-US" altLang="zh-CN" b="1">
                <a:solidFill>
                  <a:srgbClr val="C00000"/>
                </a:solidFill>
                <a:cs typeface="+mn-ea"/>
                <a:sym typeface="+mn-lt"/>
              </a:rPr>
              <a:t>/</a:t>
            </a:r>
            <a:r>
              <a:rPr lang="zh-CN" altLang="en-US" b="1">
                <a:solidFill>
                  <a:srgbClr val="C00000"/>
                </a:solidFill>
                <a:cs typeface="+mn-ea"/>
                <a:sym typeface="+mn-lt"/>
              </a:rPr>
              <a:t>安</a:t>
            </a:r>
            <a:r>
              <a:rPr lang="en-US" altLang="zh-CN" b="1">
                <a:solidFill>
                  <a:srgbClr val="C00000"/>
                </a:solidFill>
                <a:cs typeface="+mn-ea"/>
                <a:sym typeface="+mn-lt"/>
              </a:rPr>
              <a:t>/</a:t>
            </a:r>
            <a:r>
              <a:rPr lang="zh-CN" altLang="en-US" b="1">
                <a:solidFill>
                  <a:srgbClr val="C00000"/>
                </a:solidFill>
                <a:cs typeface="+mn-ea"/>
                <a:sym typeface="+mn-lt"/>
              </a:rPr>
              <a:t>全</a:t>
            </a:r>
            <a:r>
              <a:rPr lang="en-US" altLang="zh-CN" b="1">
                <a:solidFill>
                  <a:srgbClr val="C00000"/>
                </a:solidFill>
                <a:cs typeface="+mn-ea"/>
                <a:sym typeface="+mn-lt"/>
              </a:rPr>
              <a:t>/</a:t>
            </a:r>
            <a:r>
              <a:rPr lang="zh-CN" altLang="en-US" b="1">
                <a:solidFill>
                  <a:srgbClr val="C00000"/>
                </a:solidFill>
                <a:cs typeface="+mn-ea"/>
                <a:sym typeface="+mn-lt"/>
              </a:rPr>
              <a:t>教</a:t>
            </a:r>
            <a:r>
              <a:rPr lang="en-US" altLang="zh-CN" b="1">
                <a:solidFill>
                  <a:srgbClr val="C00000"/>
                </a:solidFill>
                <a:cs typeface="+mn-ea"/>
                <a:sym typeface="+mn-lt"/>
              </a:rPr>
              <a:t>/</a:t>
            </a:r>
            <a:r>
              <a:rPr lang="zh-CN" altLang="en-US" b="1">
                <a:solidFill>
                  <a:srgbClr val="C00000"/>
                </a:solidFill>
                <a:cs typeface="+mn-ea"/>
                <a:sym typeface="+mn-lt"/>
              </a:rPr>
              <a:t>育</a:t>
            </a:r>
            <a:r>
              <a:rPr lang="en-US" altLang="zh-CN" b="1">
                <a:solidFill>
                  <a:srgbClr val="C00000"/>
                </a:solidFill>
                <a:cs typeface="+mn-ea"/>
                <a:sym typeface="+mn-lt"/>
              </a:rPr>
              <a:t>/</a:t>
            </a:r>
            <a:r>
              <a:rPr lang="zh-CN" altLang="en-US" b="1">
                <a:solidFill>
                  <a:srgbClr val="C00000"/>
                </a:solidFill>
                <a:cs typeface="+mn-ea"/>
                <a:sym typeface="+mn-lt"/>
              </a:rPr>
              <a:t>日</a:t>
            </a:r>
            <a:endParaRPr lang="zh-CN" altLang="en-US" b="1">
              <a:solidFill>
                <a:srgbClr val="C00000"/>
              </a:solidFill>
              <a:cs typeface="+mn-ea"/>
              <a:sym typeface="+mn-lt"/>
            </a:endParaRPr>
          </a:p>
        </p:txBody>
      </p:sp>
      <p:grpSp>
        <p:nvGrpSpPr>
          <p:cNvPr id="11" name="组合 10"/>
          <p:cNvGrpSpPr/>
          <p:nvPr/>
        </p:nvGrpSpPr>
        <p:grpSpPr>
          <a:xfrm>
            <a:off x="3987800" y="3937644"/>
            <a:ext cx="4216400" cy="646331"/>
            <a:chOff x="3987800" y="3768332"/>
            <a:chExt cx="4216400" cy="646331"/>
          </a:xfrm>
        </p:grpSpPr>
        <p:sp>
          <p:nvSpPr>
            <p:cNvPr id="6" name="矩形 5"/>
            <p:cNvSpPr/>
            <p:nvPr/>
          </p:nvSpPr>
          <p:spPr>
            <a:xfrm>
              <a:off x="4165600" y="3768332"/>
              <a:ext cx="3860800" cy="646331"/>
            </a:xfrm>
            <a:prstGeom prst="rect">
              <a:avLst/>
            </a:prstGeom>
          </p:spPr>
          <p:txBody>
            <a:bodyPr wrap="square">
              <a:spAutoFit/>
            </a:bodyPr>
            <a:lstStyle/>
            <a:p>
              <a:pPr algn="ctr"/>
              <a:r>
                <a:rPr lang="zh-CN" altLang="en-US" b="1">
                  <a:solidFill>
                    <a:srgbClr val="C00000"/>
                  </a:solidFill>
                  <a:cs typeface="+mn-ea"/>
                  <a:sym typeface="+mn-lt"/>
                </a:rPr>
                <a:t>主讲：</a:t>
              </a:r>
              <a:r>
                <a:rPr lang="en-US" altLang="zh-CN" b="1">
                  <a:solidFill>
                    <a:srgbClr val="C00000"/>
                  </a:solidFill>
                  <a:cs typeface="+mn-ea"/>
                  <a:sym typeface="+mn-lt"/>
                </a:rPr>
                <a:t>xxx  </a:t>
              </a:r>
              <a:endParaRPr lang="en-US" altLang="zh-CN" b="1">
                <a:solidFill>
                  <a:srgbClr val="C00000"/>
                </a:solidFill>
                <a:cs typeface="+mn-ea"/>
                <a:sym typeface="+mn-lt"/>
              </a:endParaRPr>
            </a:p>
            <a:p>
              <a:pPr algn="ctr"/>
              <a:r>
                <a:rPr lang="zh-CN" altLang="en-US" b="1">
                  <a:solidFill>
                    <a:srgbClr val="C00000"/>
                  </a:solidFill>
                  <a:cs typeface="+mn-ea"/>
                  <a:sym typeface="+mn-lt"/>
                </a:rPr>
                <a:t>时间：</a:t>
              </a:r>
              <a:r>
                <a:rPr lang="en-US" altLang="zh-CN" b="1">
                  <a:solidFill>
                    <a:srgbClr val="C00000"/>
                  </a:solidFill>
                  <a:cs typeface="+mn-ea"/>
                  <a:sym typeface="+mn-lt"/>
                </a:rPr>
                <a:t>xx</a:t>
              </a:r>
              <a:r>
                <a:rPr lang="zh-CN" altLang="en-US" b="1">
                  <a:solidFill>
                    <a:srgbClr val="C00000"/>
                  </a:solidFill>
                  <a:cs typeface="+mn-ea"/>
                  <a:sym typeface="+mn-lt"/>
                </a:rPr>
                <a:t>年</a:t>
              </a:r>
              <a:r>
                <a:rPr lang="en-US" altLang="zh-CN" b="1">
                  <a:solidFill>
                    <a:srgbClr val="C00000"/>
                  </a:solidFill>
                  <a:cs typeface="+mn-ea"/>
                  <a:sym typeface="+mn-lt"/>
                </a:rPr>
                <a:t>xx</a:t>
              </a:r>
              <a:r>
                <a:rPr lang="zh-CN" altLang="en-US" b="1">
                  <a:solidFill>
                    <a:srgbClr val="C00000"/>
                  </a:solidFill>
                  <a:cs typeface="+mn-ea"/>
                  <a:sym typeface="+mn-lt"/>
                </a:rPr>
                <a:t>月</a:t>
              </a:r>
              <a:r>
                <a:rPr lang="en-US" altLang="zh-CN" b="1">
                  <a:solidFill>
                    <a:srgbClr val="C00000"/>
                  </a:solidFill>
                  <a:cs typeface="+mn-ea"/>
                  <a:sym typeface="+mn-lt"/>
                </a:rPr>
                <a:t>xx</a:t>
              </a:r>
              <a:r>
                <a:rPr lang="zh-CN" altLang="en-US" b="1">
                  <a:solidFill>
                    <a:srgbClr val="C00000"/>
                  </a:solidFill>
                  <a:cs typeface="+mn-ea"/>
                  <a:sym typeface="+mn-lt"/>
                </a:rPr>
                <a:t>日</a:t>
              </a:r>
              <a:endParaRPr lang="zh-CN" altLang="en-US" b="1">
                <a:solidFill>
                  <a:srgbClr val="C00000"/>
                </a:solidFill>
                <a:cs typeface="+mn-ea"/>
                <a:sym typeface="+mn-lt"/>
              </a:endParaRPr>
            </a:p>
          </p:txBody>
        </p:sp>
        <p:grpSp>
          <p:nvGrpSpPr>
            <p:cNvPr id="10" name="组合 9"/>
            <p:cNvGrpSpPr/>
            <p:nvPr/>
          </p:nvGrpSpPr>
          <p:grpSpPr>
            <a:xfrm>
              <a:off x="3987800" y="4091497"/>
              <a:ext cx="4216400" cy="0"/>
              <a:chOff x="3975100" y="4091497"/>
              <a:chExt cx="4216400" cy="0"/>
            </a:xfrm>
          </p:grpSpPr>
          <p:cxnSp>
            <p:nvCxnSpPr>
              <p:cNvPr id="8" name="直接连接符 7"/>
              <p:cNvCxnSpPr/>
              <p:nvPr/>
            </p:nvCxnSpPr>
            <p:spPr>
              <a:xfrm>
                <a:off x="7302500" y="4091497"/>
                <a:ext cx="889000" cy="0"/>
              </a:xfrm>
              <a:prstGeom prst="line">
                <a:avLst/>
              </a:prstGeom>
              <a:ln>
                <a:solidFill>
                  <a:srgbClr val="E5001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975100" y="4091497"/>
                <a:ext cx="889000" cy="0"/>
              </a:xfrm>
              <a:prstGeom prst="line">
                <a:avLst/>
              </a:prstGeom>
              <a:ln>
                <a:solidFill>
                  <a:srgbClr val="E50014"/>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nodeType="afterGroup">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Horizontal)">
                                      <p:cBhvr>
                                        <p:cTn id="11" dur="500"/>
                                        <p:tgtEl>
                                          <p:spTgt spid="4"/>
                                        </p:tgtEl>
                                      </p:cBhvr>
                                    </p:animEffect>
                                  </p:childTnLst>
                                </p:cTn>
                              </p:par>
                            </p:childTnLst>
                          </p:cTn>
                        </p:par>
                        <p:par>
                          <p:cTn id="12" fill="hold" nodeType="afterGroup">
                            <p:stCondLst>
                              <p:cond delay="1000"/>
                            </p:stCondLst>
                            <p:childTnLst>
                              <p:par>
                                <p:cTn id="13" presetID="16" presetClass="entr" presetSubtype="42"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out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8" name="图片 7"/>
          <p:cNvPicPr>
            <a:picLocks noChangeAspect="1"/>
          </p:cNvPicPr>
          <p:nvPr/>
        </p:nvPicPr>
        <p:blipFill>
          <a:blip r:embed="rId2"/>
          <a:stretch>
            <a:fillRect/>
          </a:stretch>
        </p:blipFill>
        <p:spPr>
          <a:xfrm>
            <a:off x="-58056" y="0"/>
            <a:ext cx="12250056" cy="6858000"/>
          </a:xfrm>
          <a:prstGeom prst="rect">
            <a:avLst/>
          </a:prstGeom>
        </p:spPr>
      </p:pic>
      <p:pic>
        <p:nvPicPr>
          <p:cNvPr id="7" name="图片 6"/>
          <p:cNvPicPr>
            <a:picLocks noChangeAspect="1"/>
          </p:cNvPicPr>
          <p:nvPr/>
        </p:nvPicPr>
        <p:blipFill>
          <a:blip r:embed="rId3"/>
          <a:stretch>
            <a:fillRect/>
          </a:stretch>
        </p:blipFill>
        <p:spPr>
          <a:xfrm>
            <a:off x="-58056" y="4888681"/>
            <a:ext cx="12250056" cy="1969319"/>
          </a:xfrm>
          <a:prstGeom prst="rect">
            <a:avLst/>
          </a:prstGeom>
        </p:spPr>
      </p:pic>
      <p:sp>
        <p:nvSpPr>
          <p:cNvPr id="15" name="矩形: 圆角 14"/>
          <p:cNvSpPr/>
          <p:nvPr/>
        </p:nvSpPr>
        <p:spPr>
          <a:xfrm>
            <a:off x="4024993" y="1863751"/>
            <a:ext cx="2690586" cy="930612"/>
          </a:xfrm>
          <a:prstGeom prst="roundRect">
            <a:avLst>
              <a:gd name="adj" fmla="val 45338"/>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cs typeface="+mn-ea"/>
                <a:sym typeface="+mn-lt"/>
              </a:rPr>
              <a:t>02.</a:t>
            </a:r>
            <a:r>
              <a:rPr lang="zh-CN" altLang="en-US" sz="2000" b="1">
                <a:cs typeface="+mn-ea"/>
                <a:sym typeface="+mn-lt"/>
              </a:rPr>
              <a:t>什么是国家安全</a:t>
            </a:r>
            <a:endParaRPr lang="en-US" altLang="zh-CN" sz="2000" b="1">
              <a:cs typeface="+mn-ea"/>
              <a:sym typeface="+mn-lt"/>
            </a:endParaRPr>
          </a:p>
        </p:txBody>
      </p:sp>
      <p:sp>
        <p:nvSpPr>
          <p:cNvPr id="10" name="矩形: 圆角 9"/>
          <p:cNvSpPr/>
          <p:nvPr/>
        </p:nvSpPr>
        <p:spPr>
          <a:xfrm>
            <a:off x="560613" y="1863751"/>
            <a:ext cx="3028261" cy="930612"/>
          </a:xfrm>
          <a:prstGeom prst="roundRect">
            <a:avLst>
              <a:gd name="adj" fmla="val 45338"/>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cs typeface="+mn-ea"/>
                <a:sym typeface="+mn-lt"/>
              </a:rPr>
              <a:t>01.</a:t>
            </a:r>
            <a:r>
              <a:rPr lang="zh-CN" altLang="en-US" sz="2000" b="1">
                <a:cs typeface="+mn-ea"/>
                <a:sym typeface="+mn-lt"/>
              </a:rPr>
              <a:t>节日介绍</a:t>
            </a:r>
            <a:endParaRPr lang="en-US" altLang="zh-CN" sz="2000" b="1">
              <a:cs typeface="+mn-ea"/>
              <a:sym typeface="+mn-lt"/>
            </a:endParaRPr>
          </a:p>
        </p:txBody>
      </p:sp>
      <p:sp>
        <p:nvSpPr>
          <p:cNvPr id="16" name="矩形: 圆角 15"/>
          <p:cNvSpPr/>
          <p:nvPr/>
        </p:nvSpPr>
        <p:spPr>
          <a:xfrm>
            <a:off x="7019405" y="1863751"/>
            <a:ext cx="4214652" cy="930612"/>
          </a:xfrm>
          <a:prstGeom prst="roundRect">
            <a:avLst>
              <a:gd name="adj" fmla="val 45338"/>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cs typeface="+mn-ea"/>
                <a:sym typeface="+mn-lt"/>
              </a:rPr>
              <a:t>03.</a:t>
            </a:r>
            <a:r>
              <a:rPr lang="zh-CN" altLang="en-US" sz="2000" b="1">
                <a:cs typeface="+mn-ea"/>
                <a:sym typeface="+mn-lt"/>
              </a:rPr>
              <a:t>危害国家安全行为及相关罪名</a:t>
            </a:r>
            <a:endParaRPr lang="zh-CN" altLang="en-US" sz="2000" b="1">
              <a:cs typeface="+mn-ea"/>
              <a:sym typeface="+mn-lt"/>
            </a:endParaRPr>
          </a:p>
        </p:txBody>
      </p:sp>
      <p:sp>
        <p:nvSpPr>
          <p:cNvPr id="22" name="矩形: 圆角 21"/>
          <p:cNvSpPr/>
          <p:nvPr/>
        </p:nvSpPr>
        <p:spPr>
          <a:xfrm>
            <a:off x="560613" y="3104359"/>
            <a:ext cx="6154966" cy="930612"/>
          </a:xfrm>
          <a:prstGeom prst="roundRect">
            <a:avLst>
              <a:gd name="adj" fmla="val 45338"/>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cs typeface="+mn-ea"/>
                <a:sym typeface="+mn-lt"/>
              </a:rPr>
              <a:t>04.</a:t>
            </a:r>
            <a:r>
              <a:rPr lang="zh-CN" altLang="en-US" sz="2000" b="1">
                <a:cs typeface="+mn-ea"/>
                <a:sym typeface="+mn-lt"/>
              </a:rPr>
              <a:t>危害国家安全罪相关法条内容</a:t>
            </a:r>
            <a:endParaRPr lang="zh-CN" altLang="en-US" sz="2000" b="1">
              <a:cs typeface="+mn-ea"/>
              <a:sym typeface="+mn-lt"/>
            </a:endParaRPr>
          </a:p>
        </p:txBody>
      </p:sp>
      <p:sp>
        <p:nvSpPr>
          <p:cNvPr id="23" name="矩形: 圆角 22"/>
          <p:cNvSpPr/>
          <p:nvPr/>
        </p:nvSpPr>
        <p:spPr>
          <a:xfrm>
            <a:off x="7019405" y="3104359"/>
            <a:ext cx="4214652" cy="930612"/>
          </a:xfrm>
          <a:prstGeom prst="roundRect">
            <a:avLst>
              <a:gd name="adj" fmla="val 45338"/>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cs typeface="+mn-ea"/>
                <a:sym typeface="+mn-lt"/>
              </a:rPr>
              <a:t>05.</a:t>
            </a:r>
            <a:r>
              <a:rPr lang="zh-CN" altLang="en-US" sz="2000" b="1">
                <a:cs typeface="+mn-ea"/>
                <a:sym typeface="+mn-lt"/>
              </a:rPr>
              <a:t>我们应当如何维护国家安全</a:t>
            </a:r>
            <a:endParaRPr lang="zh-CN" altLang="en-US" sz="2000" b="1">
              <a:cs typeface="+mn-ea"/>
              <a:sym typeface="+mn-lt"/>
            </a:endParaRPr>
          </a:p>
        </p:txBody>
      </p:sp>
      <p:grpSp>
        <p:nvGrpSpPr>
          <p:cNvPr id="33" name="组合 32"/>
          <p:cNvGrpSpPr/>
          <p:nvPr/>
        </p:nvGrpSpPr>
        <p:grpSpPr>
          <a:xfrm>
            <a:off x="3704636" y="-146725"/>
            <a:ext cx="4782728" cy="1583621"/>
            <a:chOff x="3704636" y="-270611"/>
            <a:chExt cx="4782728" cy="1583621"/>
          </a:xfrm>
        </p:grpSpPr>
        <p:sp>
          <p:nvSpPr>
            <p:cNvPr id="9" name="矩形 8"/>
            <p:cNvSpPr/>
            <p:nvPr/>
          </p:nvSpPr>
          <p:spPr>
            <a:xfrm>
              <a:off x="4838700" y="205014"/>
              <a:ext cx="2514600" cy="1107996"/>
            </a:xfrm>
            <a:prstGeom prst="rect">
              <a:avLst/>
            </a:prstGeom>
          </p:spPr>
          <p:txBody>
            <a:bodyPr wrap="square">
              <a:spAutoFit/>
            </a:bodyPr>
            <a:lstStyle/>
            <a:p>
              <a:pPr algn="ctr"/>
              <a:r>
                <a:rPr lang="zh-CN" altLang="en-US" sz="6600" b="1">
                  <a:solidFill>
                    <a:srgbClr val="C00000"/>
                  </a:solidFill>
                  <a:cs typeface="+mn-ea"/>
                  <a:sym typeface="+mn-lt"/>
                </a:rPr>
                <a:t>目录</a:t>
              </a:r>
              <a:endParaRPr lang="zh-CN" altLang="en-US" sz="6600" b="1">
                <a:solidFill>
                  <a:srgbClr val="C00000"/>
                </a:solidFill>
                <a:cs typeface="+mn-ea"/>
                <a:sym typeface="+mn-lt"/>
              </a:endParaRPr>
            </a:p>
          </p:txBody>
        </p:sp>
        <p:grpSp>
          <p:nvGrpSpPr>
            <p:cNvPr id="32" name="组合 31"/>
            <p:cNvGrpSpPr/>
            <p:nvPr/>
          </p:nvGrpSpPr>
          <p:grpSpPr>
            <a:xfrm>
              <a:off x="3704636" y="-270611"/>
              <a:ext cx="4782728" cy="1583621"/>
              <a:chOff x="3638096" y="-270611"/>
              <a:chExt cx="4782728" cy="1583621"/>
            </a:xfrm>
          </p:grpSpPr>
          <p:grpSp>
            <p:nvGrpSpPr>
              <p:cNvPr id="28" name="组合 27"/>
              <p:cNvGrpSpPr/>
              <p:nvPr/>
            </p:nvGrpSpPr>
            <p:grpSpPr>
              <a:xfrm>
                <a:off x="6943725" y="-270611"/>
                <a:ext cx="1477099" cy="1583621"/>
                <a:chOff x="6943725" y="-270611"/>
                <a:chExt cx="1477099" cy="1583621"/>
              </a:xfrm>
            </p:grpSpPr>
            <p:pic>
              <p:nvPicPr>
                <p:cNvPr id="26" name="图片 25"/>
                <p:cNvPicPr>
                  <a:picLocks noChangeAspect="1"/>
                </p:cNvPicPr>
                <p:nvPr/>
              </p:nvPicPr>
              <p:blipFill>
                <a:blip r:embed="rId4"/>
                <a:stretch>
                  <a:fillRect/>
                </a:stretch>
              </p:blipFill>
              <p:spPr>
                <a:xfrm flipH="1">
                  <a:off x="7019405" y="-270611"/>
                  <a:ext cx="1401419" cy="1502231"/>
                </a:xfrm>
                <a:prstGeom prst="rect">
                  <a:avLst/>
                </a:prstGeom>
              </p:spPr>
            </p:pic>
            <p:sp>
              <p:nvSpPr>
                <p:cNvPr id="27" name="椭圆 26"/>
                <p:cNvSpPr/>
                <p:nvPr/>
              </p:nvSpPr>
              <p:spPr>
                <a:xfrm rot="20597268">
                  <a:off x="6943725" y="847725"/>
                  <a:ext cx="238125" cy="465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9" name="组合 28"/>
              <p:cNvGrpSpPr/>
              <p:nvPr/>
            </p:nvGrpSpPr>
            <p:grpSpPr>
              <a:xfrm flipH="1">
                <a:off x="3638096" y="-270611"/>
                <a:ext cx="1477099" cy="1583621"/>
                <a:chOff x="6943725" y="-270611"/>
                <a:chExt cx="1477099" cy="1583621"/>
              </a:xfrm>
            </p:grpSpPr>
            <p:pic>
              <p:nvPicPr>
                <p:cNvPr id="30" name="图片 29"/>
                <p:cNvPicPr>
                  <a:picLocks noChangeAspect="1"/>
                </p:cNvPicPr>
                <p:nvPr/>
              </p:nvPicPr>
              <p:blipFill>
                <a:blip r:embed="rId4"/>
                <a:stretch>
                  <a:fillRect/>
                </a:stretch>
              </p:blipFill>
              <p:spPr>
                <a:xfrm flipH="1">
                  <a:off x="7019405" y="-270611"/>
                  <a:ext cx="1401419" cy="1502231"/>
                </a:xfrm>
                <a:prstGeom prst="rect">
                  <a:avLst/>
                </a:prstGeom>
              </p:spPr>
            </p:pic>
            <p:sp>
              <p:nvSpPr>
                <p:cNvPr id="31" name="椭圆 30"/>
                <p:cNvSpPr/>
                <p:nvPr/>
              </p:nvSpPr>
              <p:spPr>
                <a:xfrm rot="20597268">
                  <a:off x="6943725" y="847725"/>
                  <a:ext cx="238125" cy="465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sp>
        <p:nvSpPr>
          <p:cNvPr id="2" name="文本框 1"/>
          <p:cNvSpPr txBox="1"/>
          <p:nvPr/>
        </p:nvSpPr>
        <p:spPr>
          <a:xfrm>
            <a:off x="1074198" y="1189608"/>
            <a:ext cx="1491449" cy="215444"/>
          </a:xfrm>
          <a:prstGeom prst="rect">
            <a:avLst/>
          </a:prstGeom>
          <a:noFill/>
        </p:spPr>
        <p:txBody>
          <a:bodyPr wrap="square" rtlCol="0">
            <a:spAutoFit/>
          </a:bodyPr>
          <a:lstStyle/>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arn(inVertical)">
                                      <p:cBhvr>
                                        <p:cTn id="12" dur="500"/>
                                        <p:tgtEl>
                                          <p:spTgt spid="33"/>
                                        </p:tgtEl>
                                      </p:cBhvr>
                                    </p:animEffect>
                                  </p:childTnLst>
                                </p:cTn>
                              </p:par>
                            </p:childTnLst>
                          </p:cTn>
                        </p:par>
                        <p:par>
                          <p:cTn id="13" fill="hold" nodeType="afterGroup">
                            <p:stCondLst>
                              <p:cond delay="5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nodeType="afterGroup">
                            <p:stCondLst>
                              <p:cond delay="1000"/>
                            </p:stCondLst>
                            <p:childTnLst>
                              <p:par>
                                <p:cTn id="18" presetID="16" presetClass="entr" presetSubtype="37"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outVertical)">
                                      <p:cBhvr>
                                        <p:cTn id="20" dur="500"/>
                                        <p:tgtEl>
                                          <p:spTgt spid="15"/>
                                        </p:tgtEl>
                                      </p:cBhvr>
                                    </p:animEffect>
                                  </p:childTnLst>
                                </p:cTn>
                              </p:par>
                            </p:childTnLst>
                          </p:cTn>
                        </p:par>
                        <p:par>
                          <p:cTn id="21" fill="hold" nodeType="afterGroup">
                            <p:stCondLst>
                              <p:cond delay="1500"/>
                            </p:stCondLst>
                            <p:childTnLst>
                              <p:par>
                                <p:cTn id="22" presetID="16" presetClass="entr" presetSubtype="37"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outVertical)">
                                      <p:cBhvr>
                                        <p:cTn id="24" dur="500"/>
                                        <p:tgtEl>
                                          <p:spTgt spid="16"/>
                                        </p:tgtEl>
                                      </p:cBhvr>
                                    </p:animEffect>
                                  </p:childTnLst>
                                </p:cTn>
                              </p:par>
                            </p:childTnLst>
                          </p:cTn>
                        </p:par>
                        <p:par>
                          <p:cTn id="25" fill="hold" nodeType="afterGroup">
                            <p:stCondLst>
                              <p:cond delay="2000"/>
                            </p:stCondLst>
                            <p:childTnLst>
                              <p:par>
                                <p:cTn id="26" presetID="16" presetClass="entr" presetSubtype="37"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outVertical)">
                                      <p:cBhvr>
                                        <p:cTn id="28" dur="500"/>
                                        <p:tgtEl>
                                          <p:spTgt spid="22"/>
                                        </p:tgtEl>
                                      </p:cBhvr>
                                    </p:animEffect>
                                  </p:childTnLst>
                                </p:cTn>
                              </p:par>
                            </p:childTnLst>
                          </p:cTn>
                        </p:par>
                        <p:par>
                          <p:cTn id="29" fill="hold" nodeType="afterGroup">
                            <p:stCondLst>
                              <p:cond delay="2500"/>
                            </p:stCondLst>
                            <p:childTnLst>
                              <p:par>
                                <p:cTn id="30" presetID="16" presetClass="entr" presetSubtype="37"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arn(outVertical)">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P spid="16" grpId="0" animBg="1"/>
      <p:bldP spid="22" grpId="0" animBg="1"/>
      <p:bldP spid="23" grpId="0" animBg="1"/>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58056" y="0"/>
            <a:ext cx="12250056" cy="6858000"/>
          </a:xfrm>
          <a:prstGeom prst="rect">
            <a:avLst/>
          </a:prstGeom>
        </p:spPr>
      </p:pic>
      <p:sp>
        <p:nvSpPr>
          <p:cNvPr id="3" name="矩形: 圆角 2"/>
          <p:cNvSpPr/>
          <p:nvPr/>
        </p:nvSpPr>
        <p:spPr>
          <a:xfrm>
            <a:off x="5035658" y="1330240"/>
            <a:ext cx="2120684" cy="625086"/>
          </a:xfrm>
          <a:prstGeom prst="roundRect">
            <a:avLst>
              <a:gd name="adj" fmla="val 45338"/>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cs typeface="+mn-ea"/>
                <a:sym typeface="+mn-lt"/>
              </a:rPr>
              <a:t>-01-</a:t>
            </a:r>
            <a:endParaRPr lang="en-US" altLang="zh-CN" sz="4000">
              <a:cs typeface="+mn-ea"/>
              <a:sym typeface="+mn-lt"/>
            </a:endParaRPr>
          </a:p>
        </p:txBody>
      </p:sp>
      <p:sp>
        <p:nvSpPr>
          <p:cNvPr id="4" name="矩形 3"/>
          <p:cNvSpPr/>
          <p:nvPr/>
        </p:nvSpPr>
        <p:spPr>
          <a:xfrm>
            <a:off x="3614057" y="2177570"/>
            <a:ext cx="4963886" cy="1107996"/>
          </a:xfrm>
          <a:prstGeom prst="rect">
            <a:avLst/>
          </a:prstGeom>
        </p:spPr>
        <p:txBody>
          <a:bodyPr wrap="square">
            <a:spAutoFit/>
          </a:bodyPr>
          <a:lstStyle/>
          <a:p>
            <a:pPr algn="dist"/>
            <a:r>
              <a:rPr lang="zh-CN" altLang="en-US" sz="6600" b="1">
                <a:solidFill>
                  <a:srgbClr val="C00000"/>
                </a:solidFill>
                <a:cs typeface="+mn-ea"/>
                <a:sym typeface="+mn-lt"/>
              </a:rPr>
              <a:t>节日介绍</a:t>
            </a:r>
            <a:endParaRPr lang="zh-CN" altLang="en-US" sz="6600" b="1">
              <a:solidFill>
                <a:srgbClr val="C00000"/>
              </a:solidFill>
              <a:cs typeface="+mn-ea"/>
              <a:sym typeface="+mn-lt"/>
            </a:endParaRPr>
          </a:p>
        </p:txBody>
      </p:sp>
      <p:sp>
        <p:nvSpPr>
          <p:cNvPr id="5" name="矩形 4"/>
          <p:cNvSpPr/>
          <p:nvPr/>
        </p:nvSpPr>
        <p:spPr>
          <a:xfrm>
            <a:off x="2133600" y="3429000"/>
            <a:ext cx="7924800" cy="1025730"/>
          </a:xfrm>
          <a:prstGeom prst="rect">
            <a:avLst/>
          </a:prstGeom>
        </p:spPr>
        <p:txBody>
          <a:bodyPr wrap="square">
            <a:spAutoFit/>
          </a:bodyPr>
          <a:lstStyle/>
          <a:p>
            <a:pPr algn="ctr">
              <a:lnSpc>
                <a:spcPct val="150000"/>
              </a:lnSpc>
            </a:pPr>
            <a:r>
              <a:rPr lang="en-US" altLang="zh-CN" sz="1400" b="1" spc="300">
                <a:solidFill>
                  <a:srgbClr val="C00000"/>
                </a:solidFill>
                <a:cs typeface="+mn-ea"/>
                <a:sym typeface="+mn-lt"/>
              </a:rPr>
              <a:t>Click here to enter your text and change the color or size of the text. Insert the data text icon, change the picture, and have a good time.contents</a:t>
            </a:r>
            <a:endParaRPr lang="zh-CN" altLang="en-US" sz="1400" b="1" spc="300">
              <a:solidFill>
                <a:srgbClr val="C00000"/>
              </a:solidFill>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6" y="2335238"/>
            <a:ext cx="4860924" cy="881139"/>
          </a:xfrm>
          <a:prstGeom prst="rect">
            <a:avLst/>
          </a:prstGeom>
        </p:spPr>
        <p:txBody>
          <a:bodyPr wrap="square">
            <a:spAutoFit/>
          </a:bodyPr>
          <a:lstStyle/>
          <a:p>
            <a:pPr algn="just">
              <a:lnSpc>
                <a:spcPct val="150000"/>
              </a:lnSpc>
            </a:pPr>
            <a:r>
              <a:rPr lang="zh-CN" altLang="en-US">
                <a:cs typeface="+mn-ea"/>
                <a:sym typeface="+mn-lt"/>
              </a:rPr>
              <a:t>全民国家安全教育日是为了增强全民国家安全意识，维护国家安全而设立的节日。</a:t>
            </a:r>
            <a:endParaRPr lang="zh-CN" altLang="en-US">
              <a:cs typeface="+mn-ea"/>
              <a:sym typeface="+mn-lt"/>
            </a:endParaRPr>
          </a:p>
        </p:txBody>
      </p:sp>
      <p:sp>
        <p:nvSpPr>
          <p:cNvPr id="28" name="矩形 27"/>
          <p:cNvSpPr/>
          <p:nvPr/>
        </p:nvSpPr>
        <p:spPr>
          <a:xfrm>
            <a:off x="4746913" y="1007475"/>
            <a:ext cx="2698175" cy="523220"/>
          </a:xfrm>
          <a:prstGeom prst="rect">
            <a:avLst/>
          </a:prstGeom>
        </p:spPr>
        <p:txBody>
          <a:bodyPr wrap="none">
            <a:spAutoFit/>
          </a:bodyPr>
          <a:lstStyle/>
          <a:p>
            <a:r>
              <a:rPr lang="zh-CN" altLang="en-US" sz="2800">
                <a:solidFill>
                  <a:srgbClr val="C00000"/>
                </a:solidFill>
                <a:cs typeface="+mn-ea"/>
                <a:sym typeface="+mn-lt"/>
              </a:rPr>
              <a:t>国家安全教育日</a:t>
            </a:r>
            <a:endParaRPr lang="zh-CN" altLang="en-US" sz="2800">
              <a:solidFill>
                <a:srgbClr val="C00000"/>
              </a:solidFill>
              <a:cs typeface="+mn-ea"/>
              <a:sym typeface="+mn-lt"/>
            </a:endParaRPr>
          </a:p>
        </p:txBody>
      </p:sp>
      <p:pic>
        <p:nvPicPr>
          <p:cNvPr id="32" name="图片 31"/>
          <p:cNvPicPr>
            <a:picLocks noChangeAspect="1"/>
          </p:cNvPicPr>
          <p:nvPr/>
        </p:nvPicPr>
        <p:blipFill>
          <a:blip r:embed="rId3"/>
          <a:stretch>
            <a:fillRect/>
          </a:stretch>
        </p:blipFill>
        <p:spPr>
          <a:xfrm>
            <a:off x="6096000" y="2152642"/>
            <a:ext cx="4948348" cy="2810288"/>
          </a:xfrm>
          <a:prstGeom prst="rect">
            <a:avLst/>
          </a:prstGeom>
        </p:spPr>
      </p:pic>
      <p:sp>
        <p:nvSpPr>
          <p:cNvPr id="17" name="矩形: 圆角 16"/>
          <p:cNvSpPr/>
          <p:nvPr/>
        </p:nvSpPr>
        <p:spPr>
          <a:xfrm>
            <a:off x="1143458" y="3360920"/>
            <a:ext cx="4952542" cy="1784606"/>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b="1">
                <a:cs typeface="+mn-ea"/>
                <a:sym typeface="+mn-lt"/>
              </a:rPr>
              <a:t>2015</a:t>
            </a:r>
            <a:r>
              <a:rPr lang="zh-CN" altLang="en-US" b="1">
                <a:cs typeface="+mn-ea"/>
                <a:sym typeface="+mn-lt"/>
              </a:rPr>
              <a:t>年</a:t>
            </a:r>
            <a:r>
              <a:rPr lang="en-US" altLang="zh-CN" b="1">
                <a:cs typeface="+mn-ea"/>
                <a:sym typeface="+mn-lt"/>
              </a:rPr>
              <a:t>7</a:t>
            </a:r>
            <a:r>
              <a:rPr lang="zh-CN" altLang="en-US" b="1">
                <a:cs typeface="+mn-ea"/>
                <a:sym typeface="+mn-lt"/>
              </a:rPr>
              <a:t>月</a:t>
            </a:r>
            <a:r>
              <a:rPr lang="en-US" altLang="zh-CN" b="1">
                <a:cs typeface="+mn-ea"/>
                <a:sym typeface="+mn-lt"/>
              </a:rPr>
              <a:t>1</a:t>
            </a:r>
            <a:r>
              <a:rPr lang="zh-CN" altLang="en-US" b="1">
                <a:cs typeface="+mn-ea"/>
                <a:sym typeface="+mn-lt"/>
              </a:rPr>
              <a:t>日，全国人大常委会通过的</a:t>
            </a:r>
            <a:r>
              <a:rPr lang="en-US" altLang="zh-CN" b="1">
                <a:cs typeface="+mn-ea"/>
                <a:sym typeface="+mn-lt"/>
              </a:rPr>
              <a:t>《</a:t>
            </a:r>
            <a:r>
              <a:rPr lang="zh-CN" altLang="en-US" b="1">
                <a:cs typeface="+mn-ea"/>
                <a:sym typeface="+mn-lt"/>
              </a:rPr>
              <a:t>中华人民共和国国家安全法</a:t>
            </a:r>
            <a:r>
              <a:rPr lang="en-US" altLang="zh-CN" b="1">
                <a:cs typeface="+mn-ea"/>
                <a:sym typeface="+mn-lt"/>
              </a:rPr>
              <a:t>》</a:t>
            </a:r>
            <a:r>
              <a:rPr lang="zh-CN" altLang="en-US" b="1">
                <a:cs typeface="+mn-ea"/>
                <a:sym typeface="+mn-lt"/>
              </a:rPr>
              <a:t>第十四条规定，每年</a:t>
            </a:r>
            <a:r>
              <a:rPr lang="en-US" altLang="zh-CN" b="1">
                <a:cs typeface="+mn-ea"/>
                <a:sym typeface="+mn-lt"/>
              </a:rPr>
              <a:t>4</a:t>
            </a:r>
            <a:r>
              <a:rPr lang="zh-CN" altLang="en-US" b="1">
                <a:cs typeface="+mn-ea"/>
                <a:sym typeface="+mn-lt"/>
              </a:rPr>
              <a:t>月</a:t>
            </a:r>
            <a:r>
              <a:rPr lang="en-US" altLang="zh-CN" b="1">
                <a:cs typeface="+mn-ea"/>
                <a:sym typeface="+mn-lt"/>
              </a:rPr>
              <a:t>15</a:t>
            </a:r>
            <a:r>
              <a:rPr lang="zh-CN" altLang="en-US" b="1">
                <a:cs typeface="+mn-ea"/>
                <a:sym typeface="+mn-lt"/>
              </a:rPr>
              <a:t>日为全民国家安全教育日。</a:t>
            </a:r>
            <a:endParaRPr lang="zh-CN" altLang="en-US" b="1">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14" presetClass="entr" presetSubtype="1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randombar(horizontal)">
                                      <p:cBhvr>
                                        <p:cTn id="14" dur="500"/>
                                        <p:tgtEl>
                                          <p:spTgt spid="32"/>
                                        </p:tgtEl>
                                      </p:cBhvr>
                                    </p:animEffect>
                                  </p:childTnLst>
                                </p:cTn>
                              </p:par>
                            </p:childTnLst>
                          </p:cTn>
                        </p:par>
                        <p:par>
                          <p:cTn id="15" fill="hold" nodeType="afterGroup">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500"/>
                                        <p:tgtEl>
                                          <p:spTgt spid="27"/>
                                        </p:tgtEl>
                                      </p:cBhvr>
                                    </p:animEffect>
                                  </p:childTnLst>
                                </p:cTn>
                              </p:par>
                            </p:childTnLst>
                          </p:cTn>
                        </p:par>
                        <p:par>
                          <p:cTn id="19" fill="hold" nodeType="afterGroup">
                            <p:stCondLst>
                              <p:cond delay="1500"/>
                            </p:stCondLst>
                            <p:childTnLst>
                              <p:par>
                                <p:cTn id="20" presetID="16" presetClass="entr" presetSubtype="37"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outVertic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2825205"/>
            <a:ext cx="5325382" cy="2543132"/>
          </a:xfrm>
          <a:prstGeom prst="rect">
            <a:avLst/>
          </a:prstGeom>
        </p:spPr>
        <p:txBody>
          <a:bodyPr wrap="square">
            <a:spAutoFit/>
          </a:bodyPr>
          <a:lstStyle/>
          <a:p>
            <a:pPr algn="just">
              <a:lnSpc>
                <a:spcPct val="150000"/>
              </a:lnSpc>
            </a:pPr>
            <a:r>
              <a:rPr lang="zh-CN" altLang="en-US">
                <a:cs typeface="+mn-ea"/>
                <a:sym typeface="+mn-lt"/>
              </a:rPr>
              <a:t>中国面临着对外维护国家主权、安全、发展利益，对内维护政治安全和社会稳定的双重压力，各种可以预见和难以预见的风险因素明显增多，非传统领域安全日益凸显，因此，制定一部综合性、全局性、基础性的国家安全法，是应对国家安全新形势的需要。</a:t>
            </a:r>
            <a:endParaRPr lang="zh-CN" altLang="en-US">
              <a:cs typeface="+mn-ea"/>
              <a:sym typeface="+mn-lt"/>
            </a:endParaRPr>
          </a:p>
        </p:txBody>
      </p:sp>
      <p:sp>
        <p:nvSpPr>
          <p:cNvPr id="28" name="矩形 27"/>
          <p:cNvSpPr/>
          <p:nvPr/>
        </p:nvSpPr>
        <p:spPr>
          <a:xfrm>
            <a:off x="5285522" y="1007475"/>
            <a:ext cx="1620957" cy="523220"/>
          </a:xfrm>
          <a:prstGeom prst="rect">
            <a:avLst/>
          </a:prstGeom>
        </p:spPr>
        <p:txBody>
          <a:bodyPr wrap="none">
            <a:spAutoFit/>
          </a:bodyPr>
          <a:lstStyle/>
          <a:p>
            <a:pPr algn="ctr"/>
            <a:r>
              <a:rPr lang="zh-CN" altLang="en-US" sz="2800">
                <a:solidFill>
                  <a:srgbClr val="C00000"/>
                </a:solidFill>
                <a:cs typeface="+mn-ea"/>
                <a:sym typeface="+mn-lt"/>
              </a:rPr>
              <a:t>设立背景</a:t>
            </a:r>
            <a:endParaRPr lang="zh-CN" altLang="en-US" sz="2800">
              <a:solidFill>
                <a:srgbClr val="C00000"/>
              </a:solidFill>
              <a:cs typeface="+mn-ea"/>
              <a:sym typeface="+mn-lt"/>
            </a:endParaRPr>
          </a:p>
        </p:txBody>
      </p:sp>
      <p:pic>
        <p:nvPicPr>
          <p:cNvPr id="8" name="图片 7"/>
          <p:cNvPicPr>
            <a:picLocks noChangeAspect="1"/>
          </p:cNvPicPr>
          <p:nvPr/>
        </p:nvPicPr>
        <p:blipFill>
          <a:blip r:embed="rId3"/>
          <a:stretch>
            <a:fillRect/>
          </a:stretch>
        </p:blipFill>
        <p:spPr>
          <a:xfrm>
            <a:off x="6916955" y="1434991"/>
            <a:ext cx="4039970" cy="4039970"/>
          </a:xfrm>
          <a:prstGeom prst="rect">
            <a:avLst/>
          </a:prstGeom>
        </p:spPr>
      </p:pic>
      <p:sp>
        <p:nvSpPr>
          <p:cNvPr id="17" name="矩形: 圆角 16"/>
          <p:cNvSpPr/>
          <p:nvPr/>
        </p:nvSpPr>
        <p:spPr>
          <a:xfrm>
            <a:off x="1235075" y="2132818"/>
            <a:ext cx="1409242" cy="630032"/>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综合性</a:t>
            </a:r>
            <a:endParaRPr lang="zh-CN" altLang="en-US" b="1">
              <a:cs typeface="+mn-ea"/>
              <a:sym typeface="+mn-lt"/>
            </a:endParaRPr>
          </a:p>
        </p:txBody>
      </p:sp>
      <p:sp>
        <p:nvSpPr>
          <p:cNvPr id="19" name="矩形: 圆角 18"/>
          <p:cNvSpPr/>
          <p:nvPr/>
        </p:nvSpPr>
        <p:spPr>
          <a:xfrm>
            <a:off x="3129143" y="2132818"/>
            <a:ext cx="1409242" cy="630032"/>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全局性</a:t>
            </a:r>
            <a:endParaRPr lang="zh-CN" altLang="en-US" b="1">
              <a:cs typeface="+mn-ea"/>
              <a:sym typeface="+mn-lt"/>
            </a:endParaRPr>
          </a:p>
        </p:txBody>
      </p:sp>
      <p:sp>
        <p:nvSpPr>
          <p:cNvPr id="25" name="矩形: 圆角 24"/>
          <p:cNvSpPr/>
          <p:nvPr/>
        </p:nvSpPr>
        <p:spPr>
          <a:xfrm>
            <a:off x="5023210" y="2132818"/>
            <a:ext cx="1409242" cy="630032"/>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基础性</a:t>
            </a:r>
            <a:endParaRPr lang="zh-CN" altLang="en-US" b="1">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31"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par>
                          <p:cTn id="18" fill="hold" nodeType="afterGroup">
                            <p:stCondLst>
                              <p:cond delay="1500"/>
                            </p:stCondLst>
                            <p:childTnLst>
                              <p:par>
                                <p:cTn id="19" presetID="31"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fltVal val="0"/>
                                          </p:val>
                                        </p:tav>
                                        <p:tav tm="100000">
                                          <p:val>
                                            <p:strVal val="#ppt_w"/>
                                          </p:val>
                                        </p:tav>
                                      </p:tavLst>
                                    </p:anim>
                                    <p:anim calcmode="lin" valueType="num">
                                      <p:cBhvr>
                                        <p:cTn id="22" dur="1000" fill="hold"/>
                                        <p:tgtEl>
                                          <p:spTgt spid="27"/>
                                        </p:tgtEl>
                                        <p:attrNameLst>
                                          <p:attrName>ppt_h</p:attrName>
                                        </p:attrNameLst>
                                      </p:cBhvr>
                                      <p:tavLst>
                                        <p:tav tm="0">
                                          <p:val>
                                            <p:fltVal val="0"/>
                                          </p:val>
                                        </p:tav>
                                        <p:tav tm="100000">
                                          <p:val>
                                            <p:strVal val="#ppt_h"/>
                                          </p:val>
                                        </p:tav>
                                      </p:tavLst>
                                    </p:anim>
                                    <p:anim calcmode="lin" valueType="num">
                                      <p:cBhvr>
                                        <p:cTn id="23" dur="1000" fill="hold"/>
                                        <p:tgtEl>
                                          <p:spTgt spid="27"/>
                                        </p:tgtEl>
                                        <p:attrNameLst>
                                          <p:attrName>style.rotation</p:attrName>
                                        </p:attrNameLst>
                                      </p:cBhvr>
                                      <p:tavLst>
                                        <p:tav tm="0">
                                          <p:val>
                                            <p:fltVal val="90"/>
                                          </p:val>
                                        </p:tav>
                                        <p:tav tm="100000">
                                          <p:val>
                                            <p:fltVal val="0"/>
                                          </p:val>
                                        </p:tav>
                                      </p:tavLst>
                                    </p:anim>
                                    <p:animEffect transition="in" filter="fade">
                                      <p:cBhvr>
                                        <p:cTn id="24" dur="1000"/>
                                        <p:tgtEl>
                                          <p:spTgt spid="27"/>
                                        </p:tgtEl>
                                      </p:cBhvr>
                                    </p:animEffect>
                                  </p:childTnLst>
                                </p:cTn>
                              </p:par>
                            </p:childTnLst>
                          </p:cTn>
                        </p:par>
                        <p:par>
                          <p:cTn id="25" fill="hold" nodeType="afterGroup">
                            <p:stCondLst>
                              <p:cond delay="2500"/>
                            </p:stCondLst>
                            <p:childTnLst>
                              <p:par>
                                <p:cTn id="26" presetID="16" presetClass="entr" presetSubtype="37"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arn(outVertical)">
                                      <p:cBhvr>
                                        <p:cTn id="28" dur="500"/>
                                        <p:tgtEl>
                                          <p:spTgt spid="17"/>
                                        </p:tgtEl>
                                      </p:cBhvr>
                                    </p:animEffect>
                                  </p:childTnLst>
                                </p:cTn>
                              </p:par>
                            </p:childTnLst>
                          </p:cTn>
                        </p:par>
                        <p:par>
                          <p:cTn id="29" fill="hold" nodeType="afterGroup">
                            <p:stCondLst>
                              <p:cond delay="3000"/>
                            </p:stCondLst>
                            <p:childTnLst>
                              <p:par>
                                <p:cTn id="30" presetID="16" presetClass="entr" presetSubtype="37"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outVertical)">
                                      <p:cBhvr>
                                        <p:cTn id="32" dur="500"/>
                                        <p:tgtEl>
                                          <p:spTgt spid="19"/>
                                        </p:tgtEl>
                                      </p:cBhvr>
                                    </p:animEffect>
                                  </p:childTnLst>
                                </p:cTn>
                              </p:par>
                            </p:childTnLst>
                          </p:cTn>
                        </p:par>
                        <p:par>
                          <p:cTn id="33" fill="hold" nodeType="afterGroup">
                            <p:stCondLst>
                              <p:cond delay="3500"/>
                            </p:stCondLst>
                            <p:childTnLst>
                              <p:par>
                                <p:cTn id="34" presetID="16" presetClass="entr" presetSubtype="37"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barn(outVertical)">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P spid="19" grpId="0" animBg="1"/>
      <p:bldP spid="25" grpId="0" animBg="1"/>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6364206" y="1609571"/>
            <a:ext cx="4592719" cy="881139"/>
          </a:xfrm>
          <a:prstGeom prst="rect">
            <a:avLst/>
          </a:prstGeom>
        </p:spPr>
        <p:txBody>
          <a:bodyPr wrap="square">
            <a:spAutoFit/>
          </a:bodyPr>
          <a:lstStyle/>
          <a:p>
            <a:pPr algn="just">
              <a:lnSpc>
                <a:spcPct val="150000"/>
              </a:lnSpc>
            </a:pPr>
            <a:r>
              <a:rPr lang="zh-CN" altLang="en-US">
                <a:cs typeface="+mn-ea"/>
                <a:sym typeface="+mn-lt"/>
              </a:rPr>
              <a:t>公众广泛参与全民国家安全教育日，将获得弘扬总体国家安全观的良好效果。</a:t>
            </a:r>
            <a:endParaRPr lang="zh-CN" altLang="en-US">
              <a:cs typeface="+mn-ea"/>
              <a:sym typeface="+mn-lt"/>
            </a:endParaRPr>
          </a:p>
        </p:txBody>
      </p:sp>
      <p:sp>
        <p:nvSpPr>
          <p:cNvPr id="28" name="矩形 27"/>
          <p:cNvSpPr/>
          <p:nvPr/>
        </p:nvSpPr>
        <p:spPr>
          <a:xfrm>
            <a:off x="5285522" y="1007475"/>
            <a:ext cx="1620957" cy="523220"/>
          </a:xfrm>
          <a:prstGeom prst="rect">
            <a:avLst/>
          </a:prstGeom>
        </p:spPr>
        <p:txBody>
          <a:bodyPr wrap="none">
            <a:spAutoFit/>
          </a:bodyPr>
          <a:lstStyle/>
          <a:p>
            <a:pPr algn="ctr"/>
            <a:r>
              <a:rPr lang="zh-CN" altLang="en-US" sz="2800">
                <a:solidFill>
                  <a:srgbClr val="C00000"/>
                </a:solidFill>
                <a:cs typeface="+mn-ea"/>
                <a:sym typeface="+mn-lt"/>
              </a:rPr>
              <a:t>现实意义</a:t>
            </a:r>
            <a:endParaRPr lang="zh-CN" altLang="en-US" sz="2800">
              <a:solidFill>
                <a:srgbClr val="C00000"/>
              </a:solidFill>
              <a:cs typeface="+mn-ea"/>
              <a:sym typeface="+mn-lt"/>
            </a:endParaRPr>
          </a:p>
        </p:txBody>
      </p:sp>
      <p:sp>
        <p:nvSpPr>
          <p:cNvPr id="4" name="矩形: 圆角 3"/>
          <p:cNvSpPr/>
          <p:nvPr/>
        </p:nvSpPr>
        <p:spPr>
          <a:xfrm>
            <a:off x="1235075" y="1700213"/>
            <a:ext cx="4860925" cy="1010191"/>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首先，有利于贯彻落实习近平总书记提出的“总体国家安全观”。</a:t>
            </a:r>
            <a:endParaRPr lang="en-US" altLang="zh-CN" b="1">
              <a:cs typeface="+mn-ea"/>
              <a:sym typeface="+mn-lt"/>
            </a:endParaRPr>
          </a:p>
        </p:txBody>
      </p:sp>
      <p:sp>
        <p:nvSpPr>
          <p:cNvPr id="17" name="矩形: 圆角 16"/>
          <p:cNvSpPr/>
          <p:nvPr/>
        </p:nvSpPr>
        <p:spPr>
          <a:xfrm>
            <a:off x="1235075" y="3205609"/>
            <a:ext cx="4860925" cy="1010191"/>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其次，有利于提高政府和社会公众维护国家安全的法律意识。</a:t>
            </a:r>
            <a:endParaRPr lang="zh-CN" altLang="en-US" b="1">
              <a:cs typeface="+mn-ea"/>
              <a:sym typeface="+mn-lt"/>
            </a:endParaRPr>
          </a:p>
        </p:txBody>
      </p:sp>
      <p:sp>
        <p:nvSpPr>
          <p:cNvPr id="19" name="矩形: 圆角 18"/>
          <p:cNvSpPr/>
          <p:nvPr/>
        </p:nvSpPr>
        <p:spPr>
          <a:xfrm>
            <a:off x="1235075" y="4711004"/>
            <a:ext cx="4860925" cy="1010191"/>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最后，有利于增强国家安全法普法宣传的效果。</a:t>
            </a:r>
            <a:endParaRPr lang="zh-CN" altLang="en-US" b="1">
              <a:cs typeface="+mn-ea"/>
              <a:sym typeface="+mn-lt"/>
            </a:endParaRPr>
          </a:p>
        </p:txBody>
      </p:sp>
      <p:sp>
        <p:nvSpPr>
          <p:cNvPr id="25" name="矩形 24"/>
          <p:cNvSpPr/>
          <p:nvPr/>
        </p:nvSpPr>
        <p:spPr>
          <a:xfrm>
            <a:off x="6364206" y="2631584"/>
            <a:ext cx="4592719" cy="1712135"/>
          </a:xfrm>
          <a:prstGeom prst="rect">
            <a:avLst/>
          </a:prstGeom>
        </p:spPr>
        <p:txBody>
          <a:bodyPr wrap="square">
            <a:spAutoFit/>
          </a:bodyPr>
          <a:lstStyle/>
          <a:p>
            <a:pPr algn="just">
              <a:lnSpc>
                <a:spcPct val="150000"/>
              </a:lnSpc>
            </a:pPr>
            <a:r>
              <a:rPr lang="zh-CN" altLang="en-US">
                <a:cs typeface="+mn-ea"/>
                <a:sym typeface="+mn-lt"/>
              </a:rPr>
              <a:t>通过全民国家安全教育日的一系列活动，可以让政府和社会公众有效地了解国家安全法提出的各项要求，从而强化责任意识，提高大家维护国家安全的能力。</a:t>
            </a:r>
            <a:endParaRPr lang="zh-CN" altLang="en-US">
              <a:cs typeface="+mn-ea"/>
              <a:sym typeface="+mn-lt"/>
            </a:endParaRPr>
          </a:p>
        </p:txBody>
      </p:sp>
      <p:sp>
        <p:nvSpPr>
          <p:cNvPr id="29" name="矩形 28"/>
          <p:cNvSpPr/>
          <p:nvPr/>
        </p:nvSpPr>
        <p:spPr>
          <a:xfrm>
            <a:off x="6364206" y="4484592"/>
            <a:ext cx="4592719" cy="1296637"/>
          </a:xfrm>
          <a:prstGeom prst="rect">
            <a:avLst/>
          </a:prstGeom>
        </p:spPr>
        <p:txBody>
          <a:bodyPr wrap="square">
            <a:spAutoFit/>
          </a:bodyPr>
          <a:lstStyle/>
          <a:p>
            <a:pPr algn="just">
              <a:lnSpc>
                <a:spcPct val="150000"/>
              </a:lnSpc>
            </a:pPr>
            <a:r>
              <a:rPr lang="zh-CN" altLang="en-US">
                <a:cs typeface="+mn-ea"/>
                <a:sym typeface="+mn-lt"/>
              </a:rPr>
              <a:t>让更多的社会公众接触和了解到国家安全方面的法律知识，特别是懂得如何依法履行自身的维护国家安全方面的职责和义务。</a:t>
            </a:r>
            <a:endParaRPr lang="zh-CN" altLang="en-US">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nodeType="afterGroup">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childTnLst>
                          </p:cTn>
                        </p:par>
                        <p:par>
                          <p:cTn id="23" fill="hold" nodeType="afterGroup">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par>
                          <p:cTn id="29" fill="hold" nodeType="afterGroup">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nodeType="afterGroup">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childTnLst>
                          </p:cTn>
                        </p:par>
                        <p:par>
                          <p:cTn id="41" fill="hold" nodeType="afterGroup">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Effect transition="in" filter="fade">
                                      <p:cBhvr>
                                        <p:cTn id="4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4" grpId="0" animBg="1"/>
      <p:bldP spid="17" grpId="0" animBg="1"/>
      <p:bldP spid="19" grpId="0" animBg="1"/>
      <p:bldP spid="25" grpId="0"/>
      <p:bldP spid="29"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58056" y="0"/>
            <a:ext cx="12250056" cy="6858000"/>
          </a:xfrm>
          <a:prstGeom prst="rect">
            <a:avLst/>
          </a:prstGeom>
        </p:spPr>
      </p:pic>
      <p:sp>
        <p:nvSpPr>
          <p:cNvPr id="3" name="矩形: 圆角 2"/>
          <p:cNvSpPr/>
          <p:nvPr/>
        </p:nvSpPr>
        <p:spPr>
          <a:xfrm>
            <a:off x="5035658" y="1330240"/>
            <a:ext cx="2120684" cy="625086"/>
          </a:xfrm>
          <a:prstGeom prst="roundRect">
            <a:avLst>
              <a:gd name="adj" fmla="val 45338"/>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cs typeface="+mn-ea"/>
                <a:sym typeface="+mn-lt"/>
              </a:rPr>
              <a:t>-02-</a:t>
            </a:r>
            <a:endParaRPr lang="en-US" altLang="zh-CN" sz="4000">
              <a:cs typeface="+mn-ea"/>
              <a:sym typeface="+mn-lt"/>
            </a:endParaRPr>
          </a:p>
        </p:txBody>
      </p:sp>
      <p:sp>
        <p:nvSpPr>
          <p:cNvPr id="4" name="矩形 3"/>
          <p:cNvSpPr/>
          <p:nvPr/>
        </p:nvSpPr>
        <p:spPr>
          <a:xfrm>
            <a:off x="2873829" y="2177570"/>
            <a:ext cx="6444342" cy="1107996"/>
          </a:xfrm>
          <a:prstGeom prst="rect">
            <a:avLst/>
          </a:prstGeom>
        </p:spPr>
        <p:txBody>
          <a:bodyPr wrap="square">
            <a:spAutoFit/>
          </a:bodyPr>
          <a:lstStyle/>
          <a:p>
            <a:pPr algn="dist"/>
            <a:r>
              <a:rPr lang="zh-CN" altLang="en-US" sz="6600" b="1">
                <a:solidFill>
                  <a:srgbClr val="C00000"/>
                </a:solidFill>
                <a:cs typeface="+mn-ea"/>
                <a:sym typeface="+mn-lt"/>
              </a:rPr>
              <a:t>什么是国家安全</a:t>
            </a:r>
            <a:endParaRPr lang="zh-CN" altLang="en-US" sz="6600" b="1">
              <a:solidFill>
                <a:srgbClr val="C00000"/>
              </a:solidFill>
              <a:cs typeface="+mn-ea"/>
              <a:sym typeface="+mn-lt"/>
            </a:endParaRPr>
          </a:p>
        </p:txBody>
      </p:sp>
      <p:sp>
        <p:nvSpPr>
          <p:cNvPr id="5" name="矩形 4"/>
          <p:cNvSpPr/>
          <p:nvPr/>
        </p:nvSpPr>
        <p:spPr>
          <a:xfrm>
            <a:off x="2133600" y="3429000"/>
            <a:ext cx="7924800" cy="1025730"/>
          </a:xfrm>
          <a:prstGeom prst="rect">
            <a:avLst/>
          </a:prstGeom>
        </p:spPr>
        <p:txBody>
          <a:bodyPr wrap="square">
            <a:spAutoFit/>
          </a:bodyPr>
          <a:lstStyle/>
          <a:p>
            <a:pPr algn="ctr">
              <a:lnSpc>
                <a:spcPct val="150000"/>
              </a:lnSpc>
            </a:pPr>
            <a:r>
              <a:rPr lang="en-US" altLang="zh-CN" sz="1400" b="1" spc="300">
                <a:solidFill>
                  <a:srgbClr val="C00000"/>
                </a:solidFill>
                <a:cs typeface="+mn-ea"/>
                <a:sym typeface="+mn-lt"/>
              </a:rPr>
              <a:t>Click here to enter your text and change the color or size of the text. Insert the data text icon, change the picture, and have a good time.contents</a:t>
            </a:r>
            <a:endParaRPr lang="zh-CN" altLang="en-US" sz="1400" b="1" spc="300">
              <a:solidFill>
                <a:srgbClr val="C00000"/>
              </a:solidFill>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3284448"/>
            <a:ext cx="4860925" cy="1712135"/>
          </a:xfrm>
          <a:prstGeom prst="rect">
            <a:avLst/>
          </a:prstGeom>
        </p:spPr>
        <p:txBody>
          <a:bodyPr wrap="square">
            <a:spAutoFit/>
          </a:bodyPr>
          <a:lstStyle/>
          <a:p>
            <a:pPr algn="just">
              <a:lnSpc>
                <a:spcPct val="150000"/>
              </a:lnSpc>
            </a:pPr>
            <a:r>
              <a:rPr lang="zh-CN" altLang="en-US">
                <a:cs typeface="+mn-ea"/>
                <a:sym typeface="+mn-lt"/>
              </a:rPr>
              <a:t>国家安全是指国家政权、主权、统一和领土完整、人民福祉、经济社会可持续发展和国家其他重大利益相对处于没有危险和不受内外威胁的状态，以及保障持续安全状态的能力。</a:t>
            </a:r>
            <a:endParaRPr lang="zh-CN" altLang="en-US">
              <a:cs typeface="+mn-ea"/>
              <a:sym typeface="+mn-lt"/>
            </a:endParaRPr>
          </a:p>
        </p:txBody>
      </p:sp>
      <p:sp>
        <p:nvSpPr>
          <p:cNvPr id="28" name="矩形 27"/>
          <p:cNvSpPr/>
          <p:nvPr/>
        </p:nvSpPr>
        <p:spPr>
          <a:xfrm>
            <a:off x="4567377" y="1007475"/>
            <a:ext cx="3057248" cy="523220"/>
          </a:xfrm>
          <a:prstGeom prst="rect">
            <a:avLst/>
          </a:prstGeom>
        </p:spPr>
        <p:txBody>
          <a:bodyPr wrap="none">
            <a:spAutoFit/>
          </a:bodyPr>
          <a:lstStyle/>
          <a:p>
            <a:pPr algn="ctr"/>
            <a:r>
              <a:rPr lang="zh-CN" altLang="en-US" sz="2800">
                <a:solidFill>
                  <a:srgbClr val="C00000"/>
                </a:solidFill>
                <a:cs typeface="+mn-ea"/>
                <a:sym typeface="+mn-lt"/>
              </a:rPr>
              <a:t>什么是国家安全？</a:t>
            </a:r>
            <a:endParaRPr lang="zh-CN" altLang="en-US" sz="2800">
              <a:solidFill>
                <a:srgbClr val="C00000"/>
              </a:solidFill>
              <a:cs typeface="+mn-ea"/>
              <a:sym typeface="+mn-lt"/>
            </a:endParaRPr>
          </a:p>
        </p:txBody>
      </p:sp>
      <p:pic>
        <p:nvPicPr>
          <p:cNvPr id="5" name="图片 4"/>
          <p:cNvPicPr>
            <a:picLocks noChangeAspect="1"/>
          </p:cNvPicPr>
          <p:nvPr/>
        </p:nvPicPr>
        <p:blipFill>
          <a:blip r:embed="rId3"/>
          <a:stretch>
            <a:fillRect/>
          </a:stretch>
        </p:blipFill>
        <p:spPr>
          <a:xfrm>
            <a:off x="6096000" y="1286739"/>
            <a:ext cx="4941777" cy="4941777"/>
          </a:xfrm>
          <a:prstGeom prst="rect">
            <a:avLst/>
          </a:prstGeom>
        </p:spPr>
      </p:pic>
      <p:sp>
        <p:nvSpPr>
          <p:cNvPr id="17" name="矩形: 圆角 16"/>
          <p:cNvSpPr/>
          <p:nvPr/>
        </p:nvSpPr>
        <p:spPr>
          <a:xfrm>
            <a:off x="1235075" y="2354023"/>
            <a:ext cx="4733925" cy="854103"/>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b="1">
                <a:cs typeface="+mn-ea"/>
                <a:sym typeface="+mn-lt"/>
              </a:rPr>
              <a:t>《</a:t>
            </a:r>
            <a:r>
              <a:rPr lang="zh-CN" altLang="en-US" b="1">
                <a:cs typeface="+mn-ea"/>
                <a:sym typeface="+mn-lt"/>
              </a:rPr>
              <a:t>中华人民共和国国家安全法</a:t>
            </a:r>
            <a:r>
              <a:rPr lang="en-US" altLang="zh-CN" b="1">
                <a:cs typeface="+mn-ea"/>
                <a:sym typeface="+mn-lt"/>
              </a:rPr>
              <a:t>》</a:t>
            </a:r>
            <a:r>
              <a:rPr lang="zh-CN" altLang="en-US" b="1">
                <a:cs typeface="+mn-ea"/>
                <a:sym typeface="+mn-lt"/>
              </a:rPr>
              <a:t>的规定</a:t>
            </a:r>
            <a:endParaRPr lang="zh-CN" altLang="en-US" b="1">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5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nodeType="afterGroup">
                            <p:stCondLst>
                              <p:cond delay="1000"/>
                            </p:stCondLst>
                            <p:childTnLst>
                              <p:par>
                                <p:cTn id="18" presetID="16" presetClass="entr" presetSubtype="37"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arn(outVertical)">
                                      <p:cBhvr>
                                        <p:cTn id="20" dur="500"/>
                                        <p:tgtEl>
                                          <p:spTgt spid="17"/>
                                        </p:tgtEl>
                                      </p:cBhvr>
                                    </p:animEffect>
                                  </p:childTnLst>
                                </p:cTn>
                              </p:par>
                            </p:childTnLst>
                          </p:cTn>
                        </p:par>
                        <p:par>
                          <p:cTn id="21" fill="hold" nodeType="afterGroup">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2337661"/>
            <a:ext cx="3476625" cy="2958630"/>
          </a:xfrm>
          <a:prstGeom prst="rect">
            <a:avLst/>
          </a:prstGeom>
        </p:spPr>
        <p:txBody>
          <a:bodyPr wrap="square">
            <a:spAutoFit/>
          </a:bodyPr>
          <a:lstStyle/>
          <a:p>
            <a:pPr algn="just">
              <a:lnSpc>
                <a:spcPct val="150000"/>
              </a:lnSpc>
            </a:pPr>
            <a:r>
              <a:rPr lang="en-US" altLang="zh-CN">
                <a:cs typeface="+mn-ea"/>
                <a:sym typeface="+mn-lt"/>
              </a:rPr>
              <a:t>《</a:t>
            </a:r>
            <a:r>
              <a:rPr lang="zh-CN" altLang="en-US">
                <a:cs typeface="+mn-ea"/>
                <a:sym typeface="+mn-lt"/>
              </a:rPr>
              <a:t>中华人民共和国国家安全法</a:t>
            </a:r>
            <a:r>
              <a:rPr lang="en-US" altLang="zh-CN">
                <a:cs typeface="+mn-ea"/>
                <a:sym typeface="+mn-lt"/>
              </a:rPr>
              <a:t>》</a:t>
            </a:r>
            <a:r>
              <a:rPr lang="zh-CN" altLang="en-US">
                <a:cs typeface="+mn-ea"/>
                <a:sym typeface="+mn-lt"/>
              </a:rPr>
              <a:t>从政治安全、国土安全、军事安全、经济安全、文化安全、社会安全、科技安全、信息安全、生态安全、资源安全、核安全等</a:t>
            </a:r>
            <a:r>
              <a:rPr lang="en-US" altLang="zh-CN">
                <a:cs typeface="+mn-ea"/>
                <a:sym typeface="+mn-lt"/>
              </a:rPr>
              <a:t>11</a:t>
            </a:r>
            <a:r>
              <a:rPr lang="zh-CN" altLang="en-US">
                <a:cs typeface="+mn-ea"/>
                <a:sym typeface="+mn-lt"/>
              </a:rPr>
              <a:t>个领域对国家安全任务进行了明确。</a:t>
            </a:r>
            <a:endParaRPr lang="zh-CN" altLang="en-US">
              <a:cs typeface="+mn-ea"/>
              <a:sym typeface="+mn-lt"/>
            </a:endParaRPr>
          </a:p>
        </p:txBody>
      </p:sp>
      <p:sp>
        <p:nvSpPr>
          <p:cNvPr id="28" name="矩形 27"/>
          <p:cNvSpPr/>
          <p:nvPr/>
        </p:nvSpPr>
        <p:spPr>
          <a:xfrm>
            <a:off x="4567377" y="1007475"/>
            <a:ext cx="3057247" cy="523220"/>
          </a:xfrm>
          <a:prstGeom prst="rect">
            <a:avLst/>
          </a:prstGeom>
        </p:spPr>
        <p:txBody>
          <a:bodyPr wrap="none">
            <a:spAutoFit/>
          </a:bodyPr>
          <a:lstStyle/>
          <a:p>
            <a:pPr algn="ctr"/>
            <a:r>
              <a:rPr lang="zh-CN" altLang="en-US" sz="2800">
                <a:solidFill>
                  <a:srgbClr val="C00000"/>
                </a:solidFill>
                <a:cs typeface="+mn-ea"/>
                <a:sym typeface="+mn-lt"/>
              </a:rPr>
              <a:t>国家安全包括哪些</a:t>
            </a:r>
            <a:endParaRPr lang="zh-CN" altLang="en-US" sz="2800">
              <a:solidFill>
                <a:srgbClr val="C00000"/>
              </a:solidFill>
              <a:cs typeface="+mn-ea"/>
              <a:sym typeface="+mn-lt"/>
            </a:endParaRPr>
          </a:p>
        </p:txBody>
      </p:sp>
      <p:grpSp>
        <p:nvGrpSpPr>
          <p:cNvPr id="4" name="组合 3"/>
          <p:cNvGrpSpPr/>
          <p:nvPr/>
        </p:nvGrpSpPr>
        <p:grpSpPr>
          <a:xfrm>
            <a:off x="4892675" y="2388537"/>
            <a:ext cx="5956300" cy="748363"/>
            <a:chOff x="4892675" y="2388537"/>
            <a:chExt cx="5343525" cy="748363"/>
          </a:xfrm>
        </p:grpSpPr>
        <p:sp>
          <p:nvSpPr>
            <p:cNvPr id="15" name="矩形: 圆角 14"/>
            <p:cNvSpPr/>
            <p:nvPr/>
          </p:nvSpPr>
          <p:spPr>
            <a:xfrm>
              <a:off x="4892675" y="2388537"/>
              <a:ext cx="1660525" cy="748363"/>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政治安全</a:t>
              </a:r>
              <a:endParaRPr lang="en-US" altLang="zh-CN" b="1">
                <a:cs typeface="+mn-ea"/>
                <a:sym typeface="+mn-lt"/>
              </a:endParaRPr>
            </a:p>
          </p:txBody>
        </p:sp>
        <p:sp>
          <p:nvSpPr>
            <p:cNvPr id="17" name="矩形: 圆角 16"/>
            <p:cNvSpPr/>
            <p:nvPr/>
          </p:nvSpPr>
          <p:spPr>
            <a:xfrm>
              <a:off x="6734175" y="2388537"/>
              <a:ext cx="1660525" cy="748363"/>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国土安全</a:t>
              </a:r>
              <a:endParaRPr lang="en-US" altLang="zh-CN" b="1">
                <a:cs typeface="+mn-ea"/>
                <a:sym typeface="+mn-lt"/>
              </a:endParaRPr>
            </a:p>
          </p:txBody>
        </p:sp>
        <p:sp>
          <p:nvSpPr>
            <p:cNvPr id="19" name="矩形: 圆角 18"/>
            <p:cNvSpPr/>
            <p:nvPr/>
          </p:nvSpPr>
          <p:spPr>
            <a:xfrm>
              <a:off x="8575675" y="2388537"/>
              <a:ext cx="1660525" cy="748363"/>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军事安全</a:t>
              </a:r>
              <a:endParaRPr lang="en-US" altLang="zh-CN" b="1">
                <a:cs typeface="+mn-ea"/>
                <a:sym typeface="+mn-lt"/>
              </a:endParaRPr>
            </a:p>
          </p:txBody>
        </p:sp>
      </p:grpSp>
      <p:grpSp>
        <p:nvGrpSpPr>
          <p:cNvPr id="25" name="组合 24"/>
          <p:cNvGrpSpPr/>
          <p:nvPr/>
        </p:nvGrpSpPr>
        <p:grpSpPr>
          <a:xfrm>
            <a:off x="4892675" y="3345216"/>
            <a:ext cx="5956300" cy="748363"/>
            <a:chOff x="4892675" y="2388537"/>
            <a:chExt cx="5343525" cy="748363"/>
          </a:xfrm>
        </p:grpSpPr>
        <p:sp>
          <p:nvSpPr>
            <p:cNvPr id="29" name="矩形: 圆角 28"/>
            <p:cNvSpPr/>
            <p:nvPr/>
          </p:nvSpPr>
          <p:spPr>
            <a:xfrm>
              <a:off x="4892675" y="2388537"/>
              <a:ext cx="1660525" cy="748363"/>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经济安全</a:t>
              </a:r>
              <a:endParaRPr lang="en-US" altLang="zh-CN" b="1">
                <a:cs typeface="+mn-ea"/>
                <a:sym typeface="+mn-lt"/>
              </a:endParaRPr>
            </a:p>
          </p:txBody>
        </p:sp>
        <p:sp>
          <p:nvSpPr>
            <p:cNvPr id="30" name="矩形: 圆角 29"/>
            <p:cNvSpPr/>
            <p:nvPr/>
          </p:nvSpPr>
          <p:spPr>
            <a:xfrm>
              <a:off x="6734175" y="2388537"/>
              <a:ext cx="1660525" cy="748363"/>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文化安全</a:t>
              </a:r>
              <a:endParaRPr lang="en-US" altLang="zh-CN" b="1">
                <a:cs typeface="+mn-ea"/>
                <a:sym typeface="+mn-lt"/>
              </a:endParaRPr>
            </a:p>
          </p:txBody>
        </p:sp>
        <p:sp>
          <p:nvSpPr>
            <p:cNvPr id="31" name="矩形: 圆角 30"/>
            <p:cNvSpPr/>
            <p:nvPr/>
          </p:nvSpPr>
          <p:spPr>
            <a:xfrm>
              <a:off x="8575675" y="2388537"/>
              <a:ext cx="1660525" cy="748363"/>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社会安全</a:t>
              </a:r>
              <a:endParaRPr lang="en-US" altLang="zh-CN" b="1">
                <a:cs typeface="+mn-ea"/>
                <a:sym typeface="+mn-lt"/>
              </a:endParaRPr>
            </a:p>
          </p:txBody>
        </p:sp>
      </p:grpSp>
      <p:grpSp>
        <p:nvGrpSpPr>
          <p:cNvPr id="32" name="组合 31"/>
          <p:cNvGrpSpPr/>
          <p:nvPr/>
        </p:nvGrpSpPr>
        <p:grpSpPr>
          <a:xfrm>
            <a:off x="4892675" y="4396512"/>
            <a:ext cx="5956300" cy="748363"/>
            <a:chOff x="4892675" y="2388537"/>
            <a:chExt cx="5343525" cy="748363"/>
          </a:xfrm>
        </p:grpSpPr>
        <p:sp>
          <p:nvSpPr>
            <p:cNvPr id="33" name="矩形: 圆角 32"/>
            <p:cNvSpPr/>
            <p:nvPr/>
          </p:nvSpPr>
          <p:spPr>
            <a:xfrm>
              <a:off x="4892675" y="2388537"/>
              <a:ext cx="1660525" cy="748363"/>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科技安全</a:t>
              </a:r>
              <a:endParaRPr lang="en-US" altLang="zh-CN" b="1">
                <a:cs typeface="+mn-ea"/>
                <a:sym typeface="+mn-lt"/>
              </a:endParaRPr>
            </a:p>
          </p:txBody>
        </p:sp>
        <p:sp>
          <p:nvSpPr>
            <p:cNvPr id="34" name="矩形: 圆角 33"/>
            <p:cNvSpPr/>
            <p:nvPr/>
          </p:nvSpPr>
          <p:spPr>
            <a:xfrm>
              <a:off x="6734175" y="2388537"/>
              <a:ext cx="1660525" cy="748363"/>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信息安全</a:t>
              </a:r>
              <a:endParaRPr lang="en-US" altLang="zh-CN" b="1">
                <a:cs typeface="+mn-ea"/>
                <a:sym typeface="+mn-lt"/>
              </a:endParaRPr>
            </a:p>
          </p:txBody>
        </p:sp>
        <p:sp>
          <p:nvSpPr>
            <p:cNvPr id="35" name="矩形: 圆角 34"/>
            <p:cNvSpPr/>
            <p:nvPr/>
          </p:nvSpPr>
          <p:spPr>
            <a:xfrm>
              <a:off x="8575675" y="2388537"/>
              <a:ext cx="1660525" cy="748363"/>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a:cs typeface="+mn-ea"/>
                  <a:sym typeface="+mn-lt"/>
                </a:rPr>
                <a:t>生态安全</a:t>
              </a:r>
              <a:endParaRPr lang="en-US" altLang="zh-CN" b="1">
                <a:cs typeface="+mn-ea"/>
                <a:sym typeface="+mn-lt"/>
              </a:endParaRPr>
            </a:p>
          </p:txBody>
        </p:sp>
      </p:gr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1500"/>
                            </p:stCondLst>
                            <p:childTnLst>
                              <p:par>
                                <p:cTn id="18" presetID="42" presetClass="entr" presetSubtype="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2500"/>
                            </p:stCondLst>
                            <p:childTnLst>
                              <p:par>
                                <p:cTn id="24" presetID="42" presetClass="entr" presetSubtype="0"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1000"/>
                                        <p:tgtEl>
                                          <p:spTgt spid="32"/>
                                        </p:tgtEl>
                                      </p:cBhvr>
                                    </p:animEffect>
                                    <p:anim calcmode="lin" valueType="num">
                                      <p:cBhvr>
                                        <p:cTn id="27" dur="1000" fill="hold"/>
                                        <p:tgtEl>
                                          <p:spTgt spid="32"/>
                                        </p:tgtEl>
                                        <p:attrNameLst>
                                          <p:attrName>ppt_x</p:attrName>
                                        </p:attrNameLst>
                                      </p:cBhvr>
                                      <p:tavLst>
                                        <p:tav tm="0">
                                          <p:val>
                                            <p:strVal val="#ppt_x"/>
                                          </p:val>
                                        </p:tav>
                                        <p:tav tm="100000">
                                          <p:val>
                                            <p:strVal val="#ppt_x"/>
                                          </p:val>
                                        </p:tav>
                                      </p:tavLst>
                                    </p:anim>
                                    <p:anim calcmode="lin" valueType="num">
                                      <p:cBhvr>
                                        <p:cTn id="28"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down)">
                                      <p:cBhvr>
                                        <p:cTn id="3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3429000"/>
            <a:ext cx="6377361" cy="1712135"/>
          </a:xfrm>
          <a:prstGeom prst="rect">
            <a:avLst/>
          </a:prstGeom>
        </p:spPr>
        <p:txBody>
          <a:bodyPr wrap="square">
            <a:spAutoFit/>
          </a:bodyPr>
          <a:lstStyle/>
          <a:p>
            <a:pPr algn="just">
              <a:lnSpc>
                <a:spcPct val="150000"/>
              </a:lnSpc>
            </a:pPr>
            <a:r>
              <a:rPr lang="en-US" altLang="zh-CN">
                <a:cs typeface="+mn-ea"/>
                <a:sym typeface="+mn-lt"/>
              </a:rPr>
              <a:t>2015</a:t>
            </a:r>
            <a:r>
              <a:rPr lang="zh-CN" altLang="en-US">
                <a:cs typeface="+mn-ea"/>
                <a:sym typeface="+mn-lt"/>
              </a:rPr>
              <a:t>年</a:t>
            </a:r>
            <a:r>
              <a:rPr lang="en-US" altLang="zh-CN">
                <a:cs typeface="+mn-ea"/>
                <a:sym typeface="+mn-lt"/>
              </a:rPr>
              <a:t>11</a:t>
            </a:r>
            <a:r>
              <a:rPr lang="zh-CN" altLang="en-US">
                <a:cs typeface="+mn-ea"/>
                <a:sym typeface="+mn-lt"/>
              </a:rPr>
              <a:t>月，全国国家安全机关向社会发出通告，</a:t>
            </a:r>
            <a:r>
              <a:rPr lang="en-US" altLang="zh-CN">
                <a:cs typeface="+mn-ea"/>
                <a:sym typeface="+mn-lt"/>
              </a:rPr>
              <a:t>12339</a:t>
            </a:r>
            <a:r>
              <a:rPr lang="zh-CN" altLang="en-US">
                <a:cs typeface="+mn-ea"/>
                <a:sym typeface="+mn-lt"/>
              </a:rPr>
              <a:t>，是国家安全机关受理公民和组织举报电话。这条热线是由国家安全部设立的，以方便公民和组织向国家安全机关举报间谍行为或线索。</a:t>
            </a:r>
            <a:endParaRPr lang="zh-CN" altLang="en-US">
              <a:cs typeface="+mn-ea"/>
              <a:sym typeface="+mn-lt"/>
            </a:endParaRPr>
          </a:p>
        </p:txBody>
      </p:sp>
      <p:sp>
        <p:nvSpPr>
          <p:cNvPr id="28" name="矩形 27"/>
          <p:cNvSpPr/>
          <p:nvPr/>
        </p:nvSpPr>
        <p:spPr>
          <a:xfrm>
            <a:off x="4940075" y="1007475"/>
            <a:ext cx="2311851" cy="523220"/>
          </a:xfrm>
          <a:prstGeom prst="rect">
            <a:avLst/>
          </a:prstGeom>
        </p:spPr>
        <p:txBody>
          <a:bodyPr wrap="none">
            <a:spAutoFit/>
          </a:bodyPr>
          <a:lstStyle/>
          <a:p>
            <a:pPr algn="ctr"/>
            <a:r>
              <a:rPr lang="zh-CN" altLang="en-US" sz="2800">
                <a:solidFill>
                  <a:srgbClr val="C00000"/>
                </a:solidFill>
                <a:cs typeface="+mn-ea"/>
                <a:sym typeface="+mn-lt"/>
              </a:rPr>
              <a:t>什么是</a:t>
            </a:r>
            <a:r>
              <a:rPr lang="en-US" altLang="zh-CN" sz="2800">
                <a:solidFill>
                  <a:srgbClr val="C00000"/>
                </a:solidFill>
                <a:cs typeface="+mn-ea"/>
                <a:sym typeface="+mn-lt"/>
              </a:rPr>
              <a:t>12339</a:t>
            </a:r>
            <a:endParaRPr lang="zh-CN" altLang="en-US" sz="2800">
              <a:solidFill>
                <a:srgbClr val="C00000"/>
              </a:solidFill>
              <a:cs typeface="+mn-ea"/>
              <a:sym typeface="+mn-lt"/>
            </a:endParaRPr>
          </a:p>
        </p:txBody>
      </p:sp>
      <p:pic>
        <p:nvPicPr>
          <p:cNvPr id="5" name="图片 4"/>
          <p:cNvPicPr>
            <a:picLocks noChangeAspect="1"/>
          </p:cNvPicPr>
          <p:nvPr/>
        </p:nvPicPr>
        <p:blipFill>
          <a:blip r:embed="rId3"/>
          <a:stretch>
            <a:fillRect/>
          </a:stretch>
        </p:blipFill>
        <p:spPr>
          <a:xfrm>
            <a:off x="8108196" y="1700213"/>
            <a:ext cx="2845750" cy="4017516"/>
          </a:xfrm>
          <a:prstGeom prst="rect">
            <a:avLst/>
          </a:prstGeom>
        </p:spPr>
      </p:pic>
      <p:sp>
        <p:nvSpPr>
          <p:cNvPr id="17" name="矩形: 圆角 16"/>
          <p:cNvSpPr/>
          <p:nvPr/>
        </p:nvSpPr>
        <p:spPr>
          <a:xfrm>
            <a:off x="1235075" y="2508683"/>
            <a:ext cx="6151190" cy="542945"/>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b="1">
                <a:cs typeface="+mn-ea"/>
                <a:sym typeface="+mn-lt"/>
              </a:rPr>
              <a:t>12339</a:t>
            </a:r>
            <a:r>
              <a:rPr lang="zh-CN" altLang="en-US" b="1">
                <a:cs typeface="+mn-ea"/>
                <a:sym typeface="+mn-lt"/>
              </a:rPr>
              <a:t>，是国家安全机关受理公民和组织举报电话</a:t>
            </a:r>
            <a:endParaRPr lang="zh-CN" altLang="en-US" b="1">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500"/>
                                        <p:tgtEl>
                                          <p:spTgt spid="27"/>
                                        </p:tgtEl>
                                      </p:cBhvr>
                                    </p:animEffect>
                                  </p:childTnLst>
                                </p:cTn>
                              </p:par>
                            </p:childTnLst>
                          </p:cTn>
                        </p:par>
                        <p:par>
                          <p:cTn id="21" fill="hold" nodeType="afterGroup">
                            <p:stCondLst>
                              <p:cond delay="500"/>
                            </p:stCondLst>
                            <p:childTnLst>
                              <p:par>
                                <p:cTn id="22" presetID="16" presetClass="entr" presetSubtype="37"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outVertical)">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58056" y="0"/>
            <a:ext cx="12250056" cy="6858000"/>
          </a:xfrm>
          <a:prstGeom prst="rect">
            <a:avLst/>
          </a:prstGeom>
        </p:spPr>
      </p:pic>
      <p:sp>
        <p:nvSpPr>
          <p:cNvPr id="3" name="矩形: 圆角 2"/>
          <p:cNvSpPr/>
          <p:nvPr/>
        </p:nvSpPr>
        <p:spPr>
          <a:xfrm>
            <a:off x="5035658" y="1330240"/>
            <a:ext cx="2120684" cy="625086"/>
          </a:xfrm>
          <a:prstGeom prst="roundRect">
            <a:avLst>
              <a:gd name="adj" fmla="val 45338"/>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cs typeface="+mn-ea"/>
                <a:sym typeface="+mn-lt"/>
              </a:rPr>
              <a:t>-03-</a:t>
            </a:r>
            <a:endParaRPr lang="en-US" altLang="zh-CN" sz="4000">
              <a:cs typeface="+mn-ea"/>
              <a:sym typeface="+mn-lt"/>
            </a:endParaRPr>
          </a:p>
        </p:txBody>
      </p:sp>
      <p:sp>
        <p:nvSpPr>
          <p:cNvPr id="4" name="矩形 3"/>
          <p:cNvSpPr/>
          <p:nvPr/>
        </p:nvSpPr>
        <p:spPr>
          <a:xfrm>
            <a:off x="406400" y="2496974"/>
            <a:ext cx="11379200" cy="1107996"/>
          </a:xfrm>
          <a:prstGeom prst="rect">
            <a:avLst/>
          </a:prstGeom>
        </p:spPr>
        <p:txBody>
          <a:bodyPr wrap="square">
            <a:spAutoFit/>
          </a:bodyPr>
          <a:lstStyle/>
          <a:p>
            <a:pPr algn="dist"/>
            <a:r>
              <a:rPr lang="zh-CN" altLang="en-US" sz="6600" b="1">
                <a:solidFill>
                  <a:srgbClr val="C00000"/>
                </a:solidFill>
                <a:cs typeface="+mn-ea"/>
                <a:sym typeface="+mn-lt"/>
              </a:rPr>
              <a:t>危害国家安全行为及相关罪名</a:t>
            </a:r>
            <a:endParaRPr lang="zh-CN" altLang="en-US" sz="6600" b="1">
              <a:solidFill>
                <a:srgbClr val="C00000"/>
              </a:solidFill>
              <a:cs typeface="+mn-ea"/>
              <a:sym typeface="+mn-lt"/>
            </a:endParaRPr>
          </a:p>
        </p:txBody>
      </p:sp>
      <p:sp>
        <p:nvSpPr>
          <p:cNvPr id="5" name="矩形 4"/>
          <p:cNvSpPr/>
          <p:nvPr/>
        </p:nvSpPr>
        <p:spPr>
          <a:xfrm>
            <a:off x="2133600" y="3692605"/>
            <a:ext cx="7924800" cy="1025730"/>
          </a:xfrm>
          <a:prstGeom prst="rect">
            <a:avLst/>
          </a:prstGeom>
        </p:spPr>
        <p:txBody>
          <a:bodyPr wrap="square">
            <a:spAutoFit/>
          </a:bodyPr>
          <a:lstStyle/>
          <a:p>
            <a:pPr algn="ctr">
              <a:lnSpc>
                <a:spcPct val="150000"/>
              </a:lnSpc>
            </a:pPr>
            <a:r>
              <a:rPr lang="en-US" altLang="zh-CN" sz="1400" b="1" spc="300">
                <a:solidFill>
                  <a:srgbClr val="C00000"/>
                </a:solidFill>
                <a:cs typeface="+mn-ea"/>
                <a:sym typeface="+mn-lt"/>
              </a:rPr>
              <a:t>Click here to enter your text and change the color or size of the text. Insert the data text icon, change the picture, and have a good time.contents</a:t>
            </a:r>
            <a:endParaRPr lang="zh-CN" altLang="en-US" sz="1400" b="1" spc="300">
              <a:solidFill>
                <a:srgbClr val="C00000"/>
              </a:solidFill>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2001056"/>
            <a:ext cx="6569086" cy="1712135"/>
          </a:xfrm>
          <a:prstGeom prst="rect">
            <a:avLst/>
          </a:prstGeom>
        </p:spPr>
        <p:txBody>
          <a:bodyPr wrap="square">
            <a:spAutoFit/>
          </a:bodyPr>
          <a:lstStyle/>
          <a:p>
            <a:pPr algn="just">
              <a:lnSpc>
                <a:spcPct val="150000"/>
              </a:lnSpc>
            </a:pPr>
            <a:r>
              <a:rPr lang="zh-CN" altLang="en-US">
                <a:cs typeface="+mn-ea"/>
                <a:sym typeface="+mn-lt"/>
              </a:rPr>
              <a:t>勾结外国，危害中华人民共和国的主权、领土完整和安全的，处无期徒刑或者十年以上有期徒刑。</a:t>
            </a:r>
            <a:endParaRPr lang="zh-CN" altLang="en-US">
              <a:cs typeface="+mn-ea"/>
              <a:sym typeface="+mn-lt"/>
            </a:endParaRPr>
          </a:p>
          <a:p>
            <a:pPr algn="just">
              <a:lnSpc>
                <a:spcPct val="150000"/>
              </a:lnSpc>
            </a:pPr>
            <a:r>
              <a:rPr lang="zh-CN" altLang="en-US">
                <a:cs typeface="+mn-ea"/>
                <a:sym typeface="+mn-lt"/>
              </a:rPr>
              <a:t>     与境外机构、组织、个人相勾结，犯前款罪的，依照前款的规定处罚。</a:t>
            </a:r>
            <a:endParaRPr lang="en-US" altLang="zh-CN">
              <a:cs typeface="+mn-ea"/>
              <a:sym typeface="+mn-lt"/>
            </a:endParaRPr>
          </a:p>
        </p:txBody>
      </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中华人民共和国刑法</a:t>
            </a:r>
            <a:endParaRPr lang="en-US" altLang="zh-CN" sz="2800">
              <a:solidFill>
                <a:srgbClr val="C00000"/>
              </a:solidFill>
              <a:cs typeface="+mn-ea"/>
              <a:sym typeface="+mn-lt"/>
            </a:endParaRPr>
          </a:p>
        </p:txBody>
      </p:sp>
      <p:pic>
        <p:nvPicPr>
          <p:cNvPr id="5" name="图片 4"/>
          <p:cNvPicPr>
            <a:picLocks noChangeAspect="1"/>
          </p:cNvPicPr>
          <p:nvPr/>
        </p:nvPicPr>
        <p:blipFill>
          <a:blip r:embed="rId3"/>
          <a:stretch>
            <a:fillRect/>
          </a:stretch>
        </p:blipFill>
        <p:spPr>
          <a:xfrm>
            <a:off x="8303804" y="1606231"/>
            <a:ext cx="2827861" cy="4029701"/>
          </a:xfrm>
          <a:prstGeom prst="rect">
            <a:avLst/>
          </a:prstGeom>
        </p:spPr>
      </p:pic>
      <p:sp>
        <p:nvSpPr>
          <p:cNvPr id="17" name="矩形: 圆角 16"/>
          <p:cNvSpPr/>
          <p:nvPr/>
        </p:nvSpPr>
        <p:spPr>
          <a:xfrm>
            <a:off x="1277862" y="1551143"/>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第一百零二条</a:t>
            </a:r>
            <a:endParaRPr lang="zh-CN" altLang="en-US" b="1">
              <a:cs typeface="+mn-ea"/>
              <a:sym typeface="+mn-lt"/>
            </a:endParaRPr>
          </a:p>
        </p:txBody>
      </p:sp>
      <p:sp>
        <p:nvSpPr>
          <p:cNvPr id="19" name="矩形: 圆角 18"/>
          <p:cNvSpPr/>
          <p:nvPr/>
        </p:nvSpPr>
        <p:spPr>
          <a:xfrm>
            <a:off x="1277862" y="3737434"/>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第一百零三条</a:t>
            </a:r>
            <a:endParaRPr lang="zh-CN" altLang="en-US" b="1">
              <a:cs typeface="+mn-ea"/>
              <a:sym typeface="+mn-lt"/>
            </a:endParaRPr>
          </a:p>
        </p:txBody>
      </p:sp>
      <p:sp>
        <p:nvSpPr>
          <p:cNvPr id="25" name="矩形 24"/>
          <p:cNvSpPr/>
          <p:nvPr/>
        </p:nvSpPr>
        <p:spPr>
          <a:xfrm>
            <a:off x="1235075" y="4187347"/>
            <a:ext cx="6569086" cy="1296637"/>
          </a:xfrm>
          <a:prstGeom prst="rect">
            <a:avLst/>
          </a:prstGeom>
        </p:spPr>
        <p:txBody>
          <a:bodyPr wrap="square">
            <a:spAutoFit/>
          </a:bodyPr>
          <a:lstStyle/>
          <a:p>
            <a:pPr algn="just">
              <a:lnSpc>
                <a:spcPct val="150000"/>
              </a:lnSpc>
            </a:pPr>
            <a:r>
              <a:rPr lang="zh-CN" altLang="en-US">
                <a:cs typeface="+mn-ea"/>
                <a:sym typeface="+mn-lt"/>
              </a:rPr>
              <a:t>组织、策划、实施分裂国家、破坏国家统一的，剥夺政治权利。</a:t>
            </a:r>
            <a:endParaRPr lang="zh-CN" altLang="en-US">
              <a:cs typeface="+mn-ea"/>
              <a:sym typeface="+mn-lt"/>
            </a:endParaRPr>
          </a:p>
          <a:p>
            <a:pPr algn="just">
              <a:lnSpc>
                <a:spcPct val="150000"/>
              </a:lnSpc>
            </a:pPr>
            <a:r>
              <a:rPr lang="zh-CN" altLang="en-US">
                <a:cs typeface="+mn-ea"/>
                <a:sym typeface="+mn-lt"/>
              </a:rPr>
              <a:t>     煽动分裂国家、破坏国家统一的，处；首要分子或者罪行重大的，处五年以上有期徒刑。</a:t>
            </a:r>
            <a:endParaRPr lang="zh-CN" altLang="en-US">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16" presetClass="entr" presetSubtype="21"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par>
                          <p:cTn id="15" fill="hold" nodeType="afterGroup">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500"/>
                                        <p:tgtEl>
                                          <p:spTgt spid="27"/>
                                        </p:tgtEl>
                                      </p:cBhvr>
                                    </p:animEffect>
                                  </p:childTnLst>
                                </p:cTn>
                              </p:par>
                            </p:childTnLst>
                          </p:cTn>
                        </p:par>
                        <p:par>
                          <p:cTn id="19" fill="hold" nodeType="afterGroup">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randombar(horizontal)">
                                      <p:cBhvr>
                                        <p:cTn id="22" dur="500"/>
                                        <p:tgtEl>
                                          <p:spTgt spid="17"/>
                                        </p:tgtEl>
                                      </p:cBhvr>
                                    </p:animEffect>
                                  </p:childTnLst>
                                </p:cTn>
                              </p:par>
                            </p:childTnLst>
                          </p:cTn>
                        </p:par>
                        <p:par>
                          <p:cTn id="23" fill="hold" nodeType="afterGroup">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randombar(horizontal)">
                                      <p:cBhvr>
                                        <p:cTn id="26" dur="500"/>
                                        <p:tgtEl>
                                          <p:spTgt spid="19"/>
                                        </p:tgtEl>
                                      </p:cBhvr>
                                    </p:animEffect>
                                  </p:childTnLst>
                                </p:cTn>
                              </p:par>
                            </p:childTnLst>
                          </p:cTn>
                        </p:par>
                        <p:par>
                          <p:cTn id="27" fill="hold" nodeType="afterGroup">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randombar(horizontal)">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P spid="19" grpId="0" animBg="1"/>
      <p:bldP spid="25"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1961407"/>
            <a:ext cx="6087690" cy="1712135"/>
          </a:xfrm>
          <a:prstGeom prst="rect">
            <a:avLst/>
          </a:prstGeom>
        </p:spPr>
        <p:txBody>
          <a:bodyPr wrap="square">
            <a:spAutoFit/>
          </a:bodyPr>
          <a:lstStyle/>
          <a:p>
            <a:pPr algn="just">
              <a:lnSpc>
                <a:spcPct val="150000"/>
              </a:lnSpc>
            </a:pPr>
            <a:r>
              <a:rPr lang="zh-CN" altLang="en-US">
                <a:cs typeface="+mn-ea"/>
                <a:sym typeface="+mn-lt"/>
              </a:rPr>
              <a:t>组织、策划、实施武装叛乱或者武装暴乱的。</a:t>
            </a:r>
            <a:endParaRPr lang="zh-CN" altLang="en-US">
              <a:cs typeface="+mn-ea"/>
              <a:sym typeface="+mn-lt"/>
            </a:endParaRPr>
          </a:p>
          <a:p>
            <a:pPr algn="just">
              <a:lnSpc>
                <a:spcPct val="150000"/>
              </a:lnSpc>
            </a:pPr>
            <a:r>
              <a:rPr lang="zh-CN" altLang="en-US">
                <a:cs typeface="+mn-ea"/>
                <a:sym typeface="+mn-lt"/>
              </a:rPr>
              <a:t>     策动、胁迫、勾引、收买国家机关工作人员、武装部队人员、人民警察、民兵进行武装叛乱或者武装暴乱的，依照前款的规定从重处罚。</a:t>
            </a:r>
            <a:endParaRPr lang="zh-CN" altLang="en-US">
              <a:cs typeface="+mn-ea"/>
              <a:sym typeface="+mn-lt"/>
            </a:endParaRPr>
          </a:p>
        </p:txBody>
      </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中华人民共和国刑法</a:t>
            </a:r>
            <a:endParaRPr lang="en-US" altLang="zh-CN" sz="2800">
              <a:solidFill>
                <a:srgbClr val="C00000"/>
              </a:solidFill>
              <a:cs typeface="+mn-ea"/>
              <a:sym typeface="+mn-lt"/>
            </a:endParaRPr>
          </a:p>
        </p:txBody>
      </p:sp>
      <p:pic>
        <p:nvPicPr>
          <p:cNvPr id="5" name="图片 4"/>
          <p:cNvPicPr>
            <a:picLocks noChangeAspect="1"/>
          </p:cNvPicPr>
          <p:nvPr/>
        </p:nvPicPr>
        <p:blipFill>
          <a:blip r:embed="rId3"/>
          <a:stretch>
            <a:fillRect/>
          </a:stretch>
        </p:blipFill>
        <p:spPr>
          <a:xfrm>
            <a:off x="7456000" y="1752573"/>
            <a:ext cx="3500925" cy="3500925"/>
          </a:xfrm>
          <a:prstGeom prst="rect">
            <a:avLst/>
          </a:prstGeom>
        </p:spPr>
      </p:pic>
      <p:sp>
        <p:nvSpPr>
          <p:cNvPr id="17" name="矩形: 圆角 16"/>
          <p:cNvSpPr/>
          <p:nvPr/>
        </p:nvSpPr>
        <p:spPr>
          <a:xfrm>
            <a:off x="1277862" y="3770412"/>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第一百零五条</a:t>
            </a:r>
            <a:endParaRPr lang="zh-CN" altLang="en-US" b="1">
              <a:cs typeface="+mn-ea"/>
              <a:sym typeface="+mn-lt"/>
            </a:endParaRPr>
          </a:p>
        </p:txBody>
      </p:sp>
      <p:sp>
        <p:nvSpPr>
          <p:cNvPr id="19" name="矩形: 圆角 18"/>
          <p:cNvSpPr/>
          <p:nvPr/>
        </p:nvSpPr>
        <p:spPr>
          <a:xfrm>
            <a:off x="1277862" y="1438867"/>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第一百零四条</a:t>
            </a:r>
            <a:endParaRPr lang="zh-CN" altLang="en-US" b="1">
              <a:cs typeface="+mn-ea"/>
              <a:sym typeface="+mn-lt"/>
            </a:endParaRPr>
          </a:p>
        </p:txBody>
      </p:sp>
      <p:sp>
        <p:nvSpPr>
          <p:cNvPr id="25" name="矩形 24"/>
          <p:cNvSpPr/>
          <p:nvPr/>
        </p:nvSpPr>
        <p:spPr>
          <a:xfrm>
            <a:off x="1235075" y="4292951"/>
            <a:ext cx="6087690" cy="1296637"/>
          </a:xfrm>
          <a:prstGeom prst="rect">
            <a:avLst/>
          </a:prstGeom>
        </p:spPr>
        <p:txBody>
          <a:bodyPr wrap="square">
            <a:spAutoFit/>
          </a:bodyPr>
          <a:lstStyle/>
          <a:p>
            <a:pPr algn="just">
              <a:lnSpc>
                <a:spcPct val="150000"/>
              </a:lnSpc>
            </a:pPr>
            <a:r>
              <a:rPr lang="zh-CN" altLang="en-US">
                <a:cs typeface="+mn-ea"/>
                <a:sym typeface="+mn-lt"/>
              </a:rPr>
              <a:t>组织、策划、实施颠覆国家政权、推翻社会主义制度的。</a:t>
            </a:r>
            <a:endParaRPr lang="zh-CN" altLang="en-US">
              <a:cs typeface="+mn-ea"/>
              <a:sym typeface="+mn-lt"/>
            </a:endParaRPr>
          </a:p>
          <a:p>
            <a:pPr algn="just">
              <a:lnSpc>
                <a:spcPct val="150000"/>
              </a:lnSpc>
            </a:pPr>
            <a:r>
              <a:rPr lang="zh-CN" altLang="en-US">
                <a:cs typeface="+mn-ea"/>
                <a:sym typeface="+mn-lt"/>
              </a:rPr>
              <a:t>     以造谣、诽谤或者其他方式煽动颠覆国家政权、推翻社会主义制度的。</a:t>
            </a:r>
            <a:endParaRPr lang="zh-CN" altLang="en-US">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14"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par>
                          <p:cTn id="15" fill="hold" nodeType="afterGroup">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randombar(horizontal)">
                                      <p:cBhvr>
                                        <p:cTn id="18" dur="500"/>
                                        <p:tgtEl>
                                          <p:spTgt spid="19"/>
                                        </p:tgtEl>
                                      </p:cBhvr>
                                    </p:animEffect>
                                  </p:childTnLst>
                                </p:cTn>
                              </p:par>
                            </p:childTnLst>
                          </p:cTn>
                        </p:par>
                        <p:par>
                          <p:cTn id="19" fill="hold" nodeType="afterGroup">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500"/>
                                        <p:tgtEl>
                                          <p:spTgt spid="27"/>
                                        </p:tgtEl>
                                      </p:cBhvr>
                                    </p:animEffect>
                                  </p:childTnLst>
                                </p:cTn>
                              </p:par>
                            </p:childTnLst>
                          </p:cTn>
                        </p:par>
                        <p:par>
                          <p:cTn id="23" fill="hold" nodeType="afterGroup">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randombar(horizontal)">
                                      <p:cBhvr>
                                        <p:cTn id="26" dur="500"/>
                                        <p:tgtEl>
                                          <p:spTgt spid="17"/>
                                        </p:tgtEl>
                                      </p:cBhvr>
                                    </p:animEffect>
                                  </p:childTnLst>
                                </p:cTn>
                              </p:par>
                            </p:childTnLst>
                          </p:cTn>
                        </p:par>
                        <p:par>
                          <p:cTn id="27" fill="hold" nodeType="afterGroup">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randombar(horizontal)">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P spid="19" grpId="0" animBg="1"/>
      <p:bldP spid="25"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2285821"/>
            <a:ext cx="6569086" cy="1296637"/>
          </a:xfrm>
          <a:prstGeom prst="rect">
            <a:avLst/>
          </a:prstGeom>
        </p:spPr>
        <p:txBody>
          <a:bodyPr wrap="square">
            <a:spAutoFit/>
          </a:bodyPr>
          <a:lstStyle/>
          <a:p>
            <a:pPr algn="just">
              <a:lnSpc>
                <a:spcPct val="150000"/>
              </a:lnSpc>
            </a:pPr>
            <a:r>
              <a:rPr lang="zh-CN" altLang="en-US">
                <a:cs typeface="+mn-ea"/>
                <a:sym typeface="+mn-lt"/>
              </a:rPr>
              <a:t>与境外机构、组织、个人相勾结，实施本章第一百零三条、第一百零四条、第一百零五条规定之罪的，依照各该条的规定从重处罚。</a:t>
            </a:r>
            <a:endParaRPr lang="zh-CN" altLang="en-US">
              <a:cs typeface="+mn-ea"/>
              <a:sym typeface="+mn-lt"/>
            </a:endParaRPr>
          </a:p>
        </p:txBody>
      </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中华人民共和国刑法</a:t>
            </a:r>
            <a:endParaRPr lang="en-US" altLang="zh-CN" sz="2800">
              <a:solidFill>
                <a:srgbClr val="C00000"/>
              </a:solidFill>
              <a:cs typeface="+mn-ea"/>
              <a:sym typeface="+mn-lt"/>
            </a:endParaRPr>
          </a:p>
        </p:txBody>
      </p:sp>
      <p:pic>
        <p:nvPicPr>
          <p:cNvPr id="5" name="图片 4"/>
          <p:cNvPicPr>
            <a:picLocks noChangeAspect="1"/>
          </p:cNvPicPr>
          <p:nvPr/>
        </p:nvPicPr>
        <p:blipFill>
          <a:blip r:embed="rId3"/>
          <a:stretch>
            <a:fillRect/>
          </a:stretch>
        </p:blipFill>
        <p:spPr>
          <a:xfrm>
            <a:off x="8108196" y="2152642"/>
            <a:ext cx="2614880" cy="1492160"/>
          </a:xfrm>
          <a:prstGeom prst="rect">
            <a:avLst/>
          </a:prstGeom>
        </p:spPr>
      </p:pic>
      <p:sp>
        <p:nvSpPr>
          <p:cNvPr id="17" name="矩形 16"/>
          <p:cNvSpPr/>
          <p:nvPr/>
        </p:nvSpPr>
        <p:spPr>
          <a:xfrm>
            <a:off x="1235075" y="4242555"/>
            <a:ext cx="9613900" cy="1296637"/>
          </a:xfrm>
          <a:prstGeom prst="rect">
            <a:avLst/>
          </a:prstGeom>
        </p:spPr>
        <p:txBody>
          <a:bodyPr wrap="square">
            <a:spAutoFit/>
          </a:bodyPr>
          <a:lstStyle/>
          <a:p>
            <a:pPr algn="just">
              <a:lnSpc>
                <a:spcPct val="150000"/>
              </a:lnSpc>
            </a:pPr>
            <a:r>
              <a:rPr lang="zh-CN" altLang="en-US">
                <a:cs typeface="+mn-ea"/>
                <a:sym typeface="+mn-lt"/>
              </a:rPr>
              <a:t>境内外机构、组织或者个人资助境内组织或者个人实施本章第一百零二条、第一百零三条、第一百零四条、第一百零五条规定之罪的，对直接责任人员，处五年以下有期徒刑、拘役、管制或者剥夺政治权利；情节严重的，处五年以上有期徒刑。</a:t>
            </a:r>
            <a:endParaRPr lang="zh-CN" altLang="en-US">
              <a:cs typeface="+mn-ea"/>
              <a:sym typeface="+mn-lt"/>
            </a:endParaRPr>
          </a:p>
        </p:txBody>
      </p:sp>
      <p:sp>
        <p:nvSpPr>
          <p:cNvPr id="19" name="矩形: 圆角 18"/>
          <p:cNvSpPr/>
          <p:nvPr/>
        </p:nvSpPr>
        <p:spPr>
          <a:xfrm>
            <a:off x="1277862" y="1742938"/>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第一百零六条</a:t>
            </a:r>
            <a:endParaRPr lang="zh-CN" altLang="en-US" b="1">
              <a:cs typeface="+mn-ea"/>
              <a:sym typeface="+mn-lt"/>
            </a:endParaRPr>
          </a:p>
        </p:txBody>
      </p:sp>
      <p:sp>
        <p:nvSpPr>
          <p:cNvPr id="25" name="矩形: 圆角 24"/>
          <p:cNvSpPr/>
          <p:nvPr/>
        </p:nvSpPr>
        <p:spPr>
          <a:xfrm>
            <a:off x="1277862" y="3699671"/>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第一百零七条</a:t>
            </a:r>
            <a:endParaRPr lang="zh-CN" altLang="en-US" b="1">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2"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par>
                          <p:cTn id="16" fill="hold" nodeType="afterGroup">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randombar(horizontal)">
                                      <p:cBhvr>
                                        <p:cTn id="19" dur="500"/>
                                        <p:tgtEl>
                                          <p:spTgt spid="19"/>
                                        </p:tgtEl>
                                      </p:cBhvr>
                                    </p:animEffect>
                                  </p:childTnLst>
                                </p:cTn>
                              </p:par>
                            </p:childTnLst>
                          </p:cTn>
                        </p:par>
                        <p:par>
                          <p:cTn id="20" fill="hold" nodeType="afterGroup">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randombar(horizontal)">
                                      <p:cBhvr>
                                        <p:cTn id="23" dur="500"/>
                                        <p:tgtEl>
                                          <p:spTgt spid="27"/>
                                        </p:tgtEl>
                                      </p:cBhvr>
                                    </p:animEffect>
                                  </p:childTnLst>
                                </p:cTn>
                              </p:par>
                            </p:childTnLst>
                          </p:cTn>
                        </p:par>
                        <p:par>
                          <p:cTn id="24" fill="hold" nodeType="afterGroup">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randombar(horizontal)">
                                      <p:cBhvr>
                                        <p:cTn id="27" dur="500"/>
                                        <p:tgtEl>
                                          <p:spTgt spid="25"/>
                                        </p:tgtEl>
                                      </p:cBhvr>
                                    </p:animEffect>
                                  </p:childTnLst>
                                </p:cTn>
                              </p:par>
                            </p:childTnLst>
                          </p:cTn>
                        </p:par>
                        <p:par>
                          <p:cTn id="28" fill="hold" nodeType="afterGroup">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p:bldP spid="19" grpId="0" animBg="1"/>
      <p:bldP spid="25" grpId="0" animBg="1"/>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3">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2247328"/>
            <a:ext cx="6569086" cy="1296637"/>
          </a:xfrm>
          <a:prstGeom prst="rect">
            <a:avLst/>
          </a:prstGeom>
        </p:spPr>
        <p:txBody>
          <a:bodyPr wrap="square">
            <a:spAutoFit/>
          </a:bodyPr>
          <a:lstStyle/>
          <a:p>
            <a:pPr algn="just">
              <a:lnSpc>
                <a:spcPct val="150000"/>
              </a:lnSpc>
            </a:pPr>
            <a:r>
              <a:rPr lang="zh-CN" altLang="en-US">
                <a:cs typeface="+mn-ea"/>
                <a:sym typeface="+mn-lt"/>
              </a:rPr>
              <a:t>投敌叛变的，处三年以上十年以下有期徒刑；情节严重或者带领武装部队人员、人民警察、民兵投敌叛变的，处十年以上有期徒刑或者无期徒刑。</a:t>
            </a:r>
            <a:endParaRPr lang="zh-CN" altLang="en-US">
              <a:cs typeface="+mn-ea"/>
              <a:sym typeface="+mn-lt"/>
            </a:endParaRPr>
          </a:p>
        </p:txBody>
      </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中华人民共和国刑法</a:t>
            </a:r>
            <a:endParaRPr lang="en-US" altLang="zh-CN" sz="2800">
              <a:solidFill>
                <a:srgbClr val="C00000"/>
              </a:solidFill>
              <a:cs typeface="+mn-ea"/>
              <a:sym typeface="+mn-lt"/>
            </a:endParaRPr>
          </a:p>
        </p:txBody>
      </p:sp>
      <p:pic>
        <p:nvPicPr>
          <p:cNvPr id="5" name="图片 4"/>
          <p:cNvPicPr>
            <a:picLocks noChangeAspect="1"/>
          </p:cNvPicPr>
          <p:nvPr/>
        </p:nvPicPr>
        <p:blipFill>
          <a:blip r:embed="rId4"/>
          <a:stretch>
            <a:fillRect/>
          </a:stretch>
        </p:blipFill>
        <p:spPr>
          <a:xfrm>
            <a:off x="8006624" y="1530695"/>
            <a:ext cx="2744833" cy="2744833"/>
          </a:xfrm>
          <a:prstGeom prst="rect">
            <a:avLst/>
          </a:prstGeom>
        </p:spPr>
      </p:pic>
      <p:sp>
        <p:nvSpPr>
          <p:cNvPr id="17" name="矩形 16"/>
          <p:cNvSpPr/>
          <p:nvPr/>
        </p:nvSpPr>
        <p:spPr>
          <a:xfrm>
            <a:off x="1235075" y="4127075"/>
            <a:ext cx="9613900" cy="1712135"/>
          </a:xfrm>
          <a:prstGeom prst="rect">
            <a:avLst/>
          </a:prstGeom>
        </p:spPr>
        <p:txBody>
          <a:bodyPr wrap="square">
            <a:spAutoFit/>
          </a:bodyPr>
          <a:lstStyle/>
          <a:p>
            <a:pPr algn="just">
              <a:lnSpc>
                <a:spcPct val="150000"/>
              </a:lnSpc>
            </a:pPr>
            <a:r>
              <a:rPr lang="zh-CN" altLang="en-US">
                <a:cs typeface="+mn-ea"/>
                <a:sym typeface="+mn-lt"/>
              </a:rPr>
              <a:t>国家机关工作人员在履行公务期间，擅离岗位，叛逃境外或者在境外叛逃，危害中华人民共和国国家安全的，处五年以下有期徒刑、拘役、管制或者剥夺政治权利；情节严重的，处五年以上十年以下有期徒刑。</a:t>
            </a:r>
            <a:endParaRPr lang="zh-CN" altLang="en-US">
              <a:cs typeface="+mn-ea"/>
              <a:sym typeface="+mn-lt"/>
            </a:endParaRPr>
          </a:p>
          <a:p>
            <a:pPr algn="just">
              <a:lnSpc>
                <a:spcPct val="150000"/>
              </a:lnSpc>
            </a:pPr>
            <a:r>
              <a:rPr lang="zh-CN" altLang="en-US">
                <a:cs typeface="+mn-ea"/>
                <a:sym typeface="+mn-lt"/>
              </a:rPr>
              <a:t>    掌握国家秘密的国家工作人员犯前款罪的，依照前款的规定从重处罚。</a:t>
            </a:r>
            <a:endParaRPr lang="zh-CN" altLang="en-US">
              <a:cs typeface="+mn-ea"/>
              <a:sym typeface="+mn-lt"/>
            </a:endParaRPr>
          </a:p>
        </p:txBody>
      </p:sp>
      <p:sp>
        <p:nvSpPr>
          <p:cNvPr id="19" name="矩形: 圆角 18"/>
          <p:cNvSpPr/>
          <p:nvPr/>
        </p:nvSpPr>
        <p:spPr>
          <a:xfrm>
            <a:off x="1277862" y="1742938"/>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第一百零八条</a:t>
            </a:r>
            <a:endParaRPr lang="zh-CN" altLang="en-US" b="1">
              <a:cs typeface="+mn-ea"/>
              <a:sym typeface="+mn-lt"/>
            </a:endParaRPr>
          </a:p>
        </p:txBody>
      </p:sp>
      <p:sp>
        <p:nvSpPr>
          <p:cNvPr id="25" name="矩形: 圆角 24"/>
          <p:cNvSpPr/>
          <p:nvPr/>
        </p:nvSpPr>
        <p:spPr>
          <a:xfrm>
            <a:off x="1277862" y="3622685"/>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第一百零九条</a:t>
            </a:r>
            <a:endParaRPr lang="zh-CN" altLang="en-US" b="1">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2"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par>
                          <p:cTn id="16" fill="hold" nodeType="afterGroup">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500"/>
                                        <p:tgtEl>
                                          <p:spTgt spid="19"/>
                                        </p:tgtEl>
                                      </p:cBhvr>
                                    </p:animEffect>
                                  </p:childTnLst>
                                </p:cTn>
                              </p:par>
                            </p:childTnLst>
                          </p:cTn>
                        </p:par>
                        <p:par>
                          <p:cTn id="20" fill="hold" nodeType="afterGroup">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500"/>
                                        <p:tgtEl>
                                          <p:spTgt spid="27"/>
                                        </p:tgtEl>
                                      </p:cBhvr>
                                    </p:animEffect>
                                  </p:childTnLst>
                                </p:cTn>
                              </p:par>
                            </p:childTnLst>
                          </p:cTn>
                        </p:par>
                        <p:par>
                          <p:cTn id="24" fill="hold" nodeType="afterGroup">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par>
                          <p:cTn id="28" fill="hold" nodeType="afterGroup">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p:bldP spid="19" grpId="0" animBg="1"/>
      <p:bldP spid="25" grpId="0" animBg="1"/>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2207577"/>
            <a:ext cx="6569086" cy="1296637"/>
          </a:xfrm>
          <a:prstGeom prst="rect">
            <a:avLst/>
          </a:prstGeom>
        </p:spPr>
        <p:txBody>
          <a:bodyPr wrap="square">
            <a:spAutoFit/>
          </a:bodyPr>
          <a:lstStyle/>
          <a:p>
            <a:pPr algn="just">
              <a:lnSpc>
                <a:spcPct val="150000"/>
              </a:lnSpc>
            </a:pPr>
            <a:r>
              <a:rPr lang="zh-CN" altLang="en-US">
                <a:cs typeface="+mn-ea"/>
                <a:sym typeface="+mn-lt"/>
              </a:rPr>
              <a:t>有下列间谍行为之一，危害国家安全的：</a:t>
            </a:r>
            <a:endParaRPr lang="zh-CN" altLang="en-US">
              <a:cs typeface="+mn-ea"/>
              <a:sym typeface="+mn-lt"/>
            </a:endParaRPr>
          </a:p>
          <a:p>
            <a:pPr algn="just">
              <a:lnSpc>
                <a:spcPct val="150000"/>
              </a:lnSpc>
            </a:pPr>
            <a:r>
              <a:rPr lang="zh-CN" altLang="en-US">
                <a:cs typeface="+mn-ea"/>
                <a:sym typeface="+mn-lt"/>
              </a:rPr>
              <a:t>（一）参加间谍组织或者接受间谍组织及其代理人的任务的；</a:t>
            </a:r>
            <a:endParaRPr lang="zh-CN" altLang="en-US">
              <a:cs typeface="+mn-ea"/>
              <a:sym typeface="+mn-lt"/>
            </a:endParaRPr>
          </a:p>
          <a:p>
            <a:pPr algn="just">
              <a:lnSpc>
                <a:spcPct val="150000"/>
              </a:lnSpc>
            </a:pPr>
            <a:r>
              <a:rPr lang="zh-CN" altLang="en-US">
                <a:cs typeface="+mn-ea"/>
                <a:sym typeface="+mn-lt"/>
              </a:rPr>
              <a:t>（二）为敌人指示轰击目标的。</a:t>
            </a:r>
            <a:endParaRPr lang="zh-CN" altLang="en-US">
              <a:cs typeface="+mn-ea"/>
              <a:sym typeface="+mn-lt"/>
            </a:endParaRPr>
          </a:p>
        </p:txBody>
      </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中华人民共和国刑法</a:t>
            </a:r>
            <a:endParaRPr lang="en-US" altLang="zh-CN" sz="2800">
              <a:solidFill>
                <a:srgbClr val="C00000"/>
              </a:solidFill>
              <a:cs typeface="+mn-ea"/>
              <a:sym typeface="+mn-lt"/>
            </a:endParaRPr>
          </a:p>
        </p:txBody>
      </p:sp>
      <p:pic>
        <p:nvPicPr>
          <p:cNvPr id="5" name="图片 4"/>
          <p:cNvPicPr>
            <a:picLocks noChangeAspect="1"/>
          </p:cNvPicPr>
          <p:nvPr/>
        </p:nvPicPr>
        <p:blipFill>
          <a:blip r:embed="rId3"/>
          <a:stretch>
            <a:fillRect/>
          </a:stretch>
        </p:blipFill>
        <p:spPr>
          <a:xfrm>
            <a:off x="8108196" y="2111744"/>
            <a:ext cx="3091851" cy="3091851"/>
          </a:xfrm>
          <a:prstGeom prst="rect">
            <a:avLst/>
          </a:prstGeom>
        </p:spPr>
      </p:pic>
      <p:sp>
        <p:nvSpPr>
          <p:cNvPr id="17" name="矩形: 圆角 16"/>
          <p:cNvSpPr/>
          <p:nvPr/>
        </p:nvSpPr>
        <p:spPr>
          <a:xfrm>
            <a:off x="1277862" y="1703389"/>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第一百一十条</a:t>
            </a:r>
            <a:endParaRPr lang="zh-CN" altLang="en-US" b="1">
              <a:cs typeface="+mn-ea"/>
              <a:sym typeface="+mn-lt"/>
            </a:endParaRPr>
          </a:p>
        </p:txBody>
      </p:sp>
      <p:sp>
        <p:nvSpPr>
          <p:cNvPr id="19" name="矩形: 圆角 18"/>
          <p:cNvSpPr/>
          <p:nvPr/>
        </p:nvSpPr>
        <p:spPr>
          <a:xfrm>
            <a:off x="1277862" y="3582732"/>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第一百一十一条</a:t>
            </a:r>
            <a:endParaRPr lang="zh-CN" altLang="en-US" b="1">
              <a:cs typeface="+mn-ea"/>
              <a:sym typeface="+mn-lt"/>
            </a:endParaRPr>
          </a:p>
        </p:txBody>
      </p:sp>
      <p:sp>
        <p:nvSpPr>
          <p:cNvPr id="25" name="矩形 24"/>
          <p:cNvSpPr/>
          <p:nvPr/>
        </p:nvSpPr>
        <p:spPr>
          <a:xfrm>
            <a:off x="1235075" y="4086920"/>
            <a:ext cx="6569086" cy="1712135"/>
          </a:xfrm>
          <a:prstGeom prst="rect">
            <a:avLst/>
          </a:prstGeom>
        </p:spPr>
        <p:txBody>
          <a:bodyPr wrap="square">
            <a:spAutoFit/>
          </a:bodyPr>
          <a:lstStyle/>
          <a:p>
            <a:pPr algn="just">
              <a:lnSpc>
                <a:spcPct val="150000"/>
              </a:lnSpc>
            </a:pPr>
            <a:r>
              <a:rPr lang="zh-CN" altLang="en-US">
                <a:cs typeface="+mn-ea"/>
                <a:sym typeface="+mn-lt"/>
              </a:rPr>
              <a:t>为境外的机构、组织、人员窃取、刺探、收买、非法提供国家秘密或者情报的，处五年以上十年以下有期徒刑；情节特别严重的，处十年以上有期徒刑或者无期徒刑；情节较轻的，处五年以下有期徒刑、拘役、管制或者剥夺政治权利。</a:t>
            </a:r>
            <a:endParaRPr lang="zh-CN" altLang="en-US">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ppt_x"/>
                                          </p:val>
                                        </p:tav>
                                        <p:tav tm="100000">
                                          <p:val>
                                            <p:strVal val="#ppt_x"/>
                                          </p:val>
                                        </p:tav>
                                      </p:tavLst>
                                    </p:anim>
                                    <p:anim calcmode="lin" valueType="num">
                                      <p:cBhvr additive="base">
                                        <p:cTn id="31" dur="500" fill="hold"/>
                                        <p:tgtEl>
                                          <p:spTgt spid="19"/>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P spid="19" grpId="0" animBg="1"/>
      <p:bldP spid="25"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4116036"/>
            <a:ext cx="6569086" cy="1296637"/>
          </a:xfrm>
          <a:prstGeom prst="rect">
            <a:avLst/>
          </a:prstGeom>
        </p:spPr>
        <p:txBody>
          <a:bodyPr wrap="square">
            <a:spAutoFit/>
          </a:bodyPr>
          <a:lstStyle/>
          <a:p>
            <a:pPr algn="just">
              <a:lnSpc>
                <a:spcPct val="150000"/>
              </a:lnSpc>
            </a:pPr>
            <a:r>
              <a:rPr lang="zh-CN" altLang="en-US">
                <a:cs typeface="+mn-ea"/>
                <a:sym typeface="+mn-lt"/>
              </a:rPr>
              <a:t>本章上述危害国家安全罪行中，除第一百零三条第二款、第一百零五条、第一百零七条、第一百零九条外，对国家和人民危害特别严重、情节特别恶劣的，可以判处死刑。</a:t>
            </a:r>
            <a:endParaRPr lang="zh-CN" altLang="en-US">
              <a:cs typeface="+mn-ea"/>
              <a:sym typeface="+mn-lt"/>
            </a:endParaRPr>
          </a:p>
        </p:txBody>
      </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中华人民共和国刑法</a:t>
            </a:r>
            <a:endParaRPr lang="en-US" altLang="zh-CN" sz="2800">
              <a:solidFill>
                <a:srgbClr val="C00000"/>
              </a:solidFill>
              <a:cs typeface="+mn-ea"/>
              <a:sym typeface="+mn-lt"/>
            </a:endParaRPr>
          </a:p>
        </p:txBody>
      </p:sp>
      <p:pic>
        <p:nvPicPr>
          <p:cNvPr id="5" name="图片 4"/>
          <p:cNvPicPr>
            <a:picLocks noChangeAspect="1"/>
          </p:cNvPicPr>
          <p:nvPr/>
        </p:nvPicPr>
        <p:blipFill>
          <a:blip r:embed="rId3"/>
          <a:stretch>
            <a:fillRect/>
          </a:stretch>
        </p:blipFill>
        <p:spPr>
          <a:xfrm>
            <a:off x="7674414" y="1894899"/>
            <a:ext cx="3788537" cy="3788537"/>
          </a:xfrm>
          <a:prstGeom prst="rect">
            <a:avLst/>
          </a:prstGeom>
        </p:spPr>
      </p:pic>
      <p:sp>
        <p:nvSpPr>
          <p:cNvPr id="17" name="矩形: 圆角 16"/>
          <p:cNvSpPr/>
          <p:nvPr/>
        </p:nvSpPr>
        <p:spPr>
          <a:xfrm>
            <a:off x="1277862" y="2047585"/>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第一百一十二条</a:t>
            </a:r>
            <a:endParaRPr lang="zh-CN" altLang="en-US" b="1">
              <a:cs typeface="+mn-ea"/>
              <a:sym typeface="+mn-lt"/>
            </a:endParaRPr>
          </a:p>
        </p:txBody>
      </p:sp>
      <p:sp>
        <p:nvSpPr>
          <p:cNvPr id="19" name="矩形: 圆角 18"/>
          <p:cNvSpPr/>
          <p:nvPr/>
        </p:nvSpPr>
        <p:spPr>
          <a:xfrm>
            <a:off x="1277862" y="3553262"/>
            <a:ext cx="2610334" cy="425670"/>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cs typeface="+mn-ea"/>
                <a:sym typeface="+mn-lt"/>
              </a:rPr>
              <a:t>第一百一十三条</a:t>
            </a:r>
            <a:endParaRPr lang="zh-CN" altLang="en-US" b="1">
              <a:cs typeface="+mn-ea"/>
              <a:sym typeface="+mn-lt"/>
            </a:endParaRPr>
          </a:p>
        </p:txBody>
      </p:sp>
      <p:sp>
        <p:nvSpPr>
          <p:cNvPr id="25" name="矩形 24"/>
          <p:cNvSpPr/>
          <p:nvPr/>
        </p:nvSpPr>
        <p:spPr>
          <a:xfrm>
            <a:off x="1235075" y="2723745"/>
            <a:ext cx="6569086" cy="465640"/>
          </a:xfrm>
          <a:prstGeom prst="rect">
            <a:avLst/>
          </a:prstGeom>
        </p:spPr>
        <p:txBody>
          <a:bodyPr wrap="square">
            <a:spAutoFit/>
          </a:bodyPr>
          <a:lstStyle/>
          <a:p>
            <a:pPr algn="just">
              <a:lnSpc>
                <a:spcPct val="150000"/>
              </a:lnSpc>
            </a:pPr>
            <a:r>
              <a:rPr lang="zh-CN" altLang="en-US">
                <a:cs typeface="+mn-ea"/>
                <a:sym typeface="+mn-lt"/>
              </a:rPr>
              <a:t>战时供给敌人武器装备、军用物资资敌的。</a:t>
            </a:r>
            <a:endParaRPr lang="zh-CN" altLang="en-US">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nodeType="afterGroup">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childTnLst>
                          </p:cTn>
                        </p:par>
                        <p:par>
                          <p:cTn id="29" fill="hold" nodeType="afterGroup">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nodeType="afterGroup">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P spid="19" grpId="0" animBg="1"/>
      <p:bldP spid="25"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58056" y="0"/>
            <a:ext cx="12250056" cy="6858000"/>
          </a:xfrm>
          <a:prstGeom prst="rect">
            <a:avLst/>
          </a:prstGeom>
        </p:spPr>
      </p:pic>
      <p:sp>
        <p:nvSpPr>
          <p:cNvPr id="3" name="矩形: 圆角 2"/>
          <p:cNvSpPr/>
          <p:nvPr/>
        </p:nvSpPr>
        <p:spPr>
          <a:xfrm>
            <a:off x="5035658" y="1330240"/>
            <a:ext cx="2120684" cy="625086"/>
          </a:xfrm>
          <a:prstGeom prst="roundRect">
            <a:avLst>
              <a:gd name="adj" fmla="val 45338"/>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cs typeface="+mn-ea"/>
                <a:sym typeface="+mn-lt"/>
              </a:rPr>
              <a:t>-04-</a:t>
            </a:r>
            <a:endParaRPr lang="en-US" altLang="zh-CN" sz="4000">
              <a:cs typeface="+mn-ea"/>
              <a:sym typeface="+mn-lt"/>
            </a:endParaRPr>
          </a:p>
        </p:txBody>
      </p:sp>
      <p:sp>
        <p:nvSpPr>
          <p:cNvPr id="4" name="矩形 3"/>
          <p:cNvSpPr/>
          <p:nvPr/>
        </p:nvSpPr>
        <p:spPr>
          <a:xfrm>
            <a:off x="515257" y="2408980"/>
            <a:ext cx="11161486" cy="1107996"/>
          </a:xfrm>
          <a:prstGeom prst="rect">
            <a:avLst/>
          </a:prstGeom>
        </p:spPr>
        <p:txBody>
          <a:bodyPr wrap="square">
            <a:spAutoFit/>
          </a:bodyPr>
          <a:lstStyle/>
          <a:p>
            <a:pPr algn="dist"/>
            <a:r>
              <a:rPr lang="zh-CN" altLang="en-US" sz="6600" b="1">
                <a:solidFill>
                  <a:srgbClr val="C00000"/>
                </a:solidFill>
                <a:cs typeface="+mn-ea"/>
                <a:sym typeface="+mn-lt"/>
              </a:rPr>
              <a:t>危害国家安全罪相关法条内容</a:t>
            </a:r>
            <a:endParaRPr lang="zh-CN" altLang="en-US" sz="6600" b="1">
              <a:solidFill>
                <a:srgbClr val="C00000"/>
              </a:solidFill>
              <a:cs typeface="+mn-ea"/>
              <a:sym typeface="+mn-lt"/>
            </a:endParaRPr>
          </a:p>
        </p:txBody>
      </p:sp>
      <p:sp>
        <p:nvSpPr>
          <p:cNvPr id="5" name="矩形 4"/>
          <p:cNvSpPr/>
          <p:nvPr/>
        </p:nvSpPr>
        <p:spPr>
          <a:xfrm>
            <a:off x="2133600" y="3429000"/>
            <a:ext cx="7924800" cy="1025730"/>
          </a:xfrm>
          <a:prstGeom prst="rect">
            <a:avLst/>
          </a:prstGeom>
        </p:spPr>
        <p:txBody>
          <a:bodyPr wrap="square">
            <a:spAutoFit/>
          </a:bodyPr>
          <a:lstStyle/>
          <a:p>
            <a:pPr algn="ctr">
              <a:lnSpc>
                <a:spcPct val="150000"/>
              </a:lnSpc>
            </a:pPr>
            <a:r>
              <a:rPr lang="en-US" altLang="zh-CN" sz="1400" b="1" spc="300">
                <a:solidFill>
                  <a:srgbClr val="C00000"/>
                </a:solidFill>
                <a:cs typeface="+mn-ea"/>
                <a:sym typeface="+mn-lt"/>
              </a:rPr>
              <a:t>Click here to enter your text and change the color or size of the text. Insert the data text icon, change the picture, and have a good time.contents</a:t>
            </a:r>
            <a:endParaRPr lang="zh-CN" altLang="en-US" sz="1400" b="1" spc="300">
              <a:solidFill>
                <a:srgbClr val="C00000"/>
              </a:solidFill>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4" y="1693855"/>
            <a:ext cx="8772525" cy="465640"/>
          </a:xfrm>
          <a:prstGeom prst="rect">
            <a:avLst/>
          </a:prstGeom>
        </p:spPr>
        <p:txBody>
          <a:bodyPr wrap="square">
            <a:spAutoFit/>
          </a:bodyPr>
          <a:lstStyle/>
          <a:p>
            <a:pPr algn="just">
              <a:lnSpc>
                <a:spcPct val="150000"/>
              </a:lnSpc>
            </a:pPr>
            <a:r>
              <a:rPr lang="zh-CN" altLang="en-US">
                <a:cs typeface="+mn-ea"/>
                <a:sym typeface="+mn-lt"/>
              </a:rPr>
              <a:t>根据</a:t>
            </a:r>
            <a:r>
              <a:rPr lang="en-US" altLang="zh-CN">
                <a:cs typeface="+mn-ea"/>
                <a:sym typeface="+mn-lt"/>
              </a:rPr>
              <a:t>《</a:t>
            </a:r>
            <a:r>
              <a:rPr lang="zh-CN" altLang="en-US">
                <a:cs typeface="+mn-ea"/>
                <a:sym typeface="+mn-lt"/>
              </a:rPr>
              <a:t>国家安全法</a:t>
            </a:r>
            <a:r>
              <a:rPr lang="en-US" altLang="zh-CN">
                <a:cs typeface="+mn-ea"/>
                <a:sym typeface="+mn-lt"/>
              </a:rPr>
              <a:t>》</a:t>
            </a:r>
            <a:r>
              <a:rPr lang="zh-CN" altLang="en-US">
                <a:cs typeface="+mn-ea"/>
                <a:sym typeface="+mn-lt"/>
              </a:rPr>
              <a:t>规定，危害国家安全的行为有以下五个方面：</a:t>
            </a:r>
            <a:endParaRPr lang="zh-CN" altLang="en-US">
              <a:cs typeface="+mn-ea"/>
              <a:sym typeface="+mn-lt"/>
            </a:endParaRPr>
          </a:p>
        </p:txBody>
      </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危害国家安全的行为</a:t>
            </a:r>
            <a:endParaRPr lang="en-US" altLang="zh-CN" sz="2800">
              <a:solidFill>
                <a:srgbClr val="C00000"/>
              </a:solidFill>
              <a:cs typeface="+mn-ea"/>
              <a:sym typeface="+mn-lt"/>
            </a:endParaRPr>
          </a:p>
        </p:txBody>
      </p:sp>
      <p:sp>
        <p:nvSpPr>
          <p:cNvPr id="15" name="矩形: 圆角 14"/>
          <p:cNvSpPr/>
          <p:nvPr/>
        </p:nvSpPr>
        <p:spPr>
          <a:xfrm>
            <a:off x="1346199" y="2332909"/>
            <a:ext cx="9365343" cy="523220"/>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a:cs typeface="+mn-ea"/>
                <a:sym typeface="+mn-lt"/>
              </a:rPr>
              <a:t>①阴谋颠覆政府、分裂国家、推翻社会主义制度的；</a:t>
            </a:r>
            <a:endParaRPr lang="zh-CN" altLang="en-US" b="1">
              <a:cs typeface="+mn-ea"/>
              <a:sym typeface="+mn-lt"/>
            </a:endParaRPr>
          </a:p>
        </p:txBody>
      </p:sp>
      <p:sp>
        <p:nvSpPr>
          <p:cNvPr id="17" name="矩形: 圆角 16"/>
          <p:cNvSpPr/>
          <p:nvPr/>
        </p:nvSpPr>
        <p:spPr>
          <a:xfrm>
            <a:off x="1346199" y="3031858"/>
            <a:ext cx="9365343" cy="523220"/>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a:cs typeface="+mn-ea"/>
                <a:sym typeface="+mn-lt"/>
              </a:rPr>
              <a:t>②参加间谍组织或者接受间谍组织及其代理人任务的；</a:t>
            </a:r>
            <a:endParaRPr lang="zh-CN" altLang="en-US" b="1">
              <a:cs typeface="+mn-ea"/>
              <a:sym typeface="+mn-lt"/>
            </a:endParaRPr>
          </a:p>
        </p:txBody>
      </p:sp>
      <p:sp>
        <p:nvSpPr>
          <p:cNvPr id="19" name="矩形: 圆角 18"/>
          <p:cNvSpPr/>
          <p:nvPr/>
        </p:nvSpPr>
        <p:spPr>
          <a:xfrm>
            <a:off x="1346199" y="3730807"/>
            <a:ext cx="9365343" cy="523220"/>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a:cs typeface="+mn-ea"/>
                <a:sym typeface="+mn-lt"/>
              </a:rPr>
              <a:t>③窃取、刺探、收买、非法提供国家秘密的；</a:t>
            </a:r>
            <a:endParaRPr lang="zh-CN" altLang="en-US" b="1">
              <a:cs typeface="+mn-ea"/>
              <a:sym typeface="+mn-lt"/>
            </a:endParaRPr>
          </a:p>
        </p:txBody>
      </p:sp>
      <p:sp>
        <p:nvSpPr>
          <p:cNvPr id="25" name="矩形: 圆角 24"/>
          <p:cNvSpPr/>
          <p:nvPr/>
        </p:nvSpPr>
        <p:spPr>
          <a:xfrm>
            <a:off x="1346200" y="4429756"/>
            <a:ext cx="6457962" cy="523220"/>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a:cs typeface="+mn-ea"/>
                <a:sym typeface="+mn-lt"/>
              </a:rPr>
              <a:t>④策动、勾引、收买国家工作人员叛变的；</a:t>
            </a:r>
            <a:endParaRPr lang="zh-CN" altLang="en-US" b="1">
              <a:cs typeface="+mn-ea"/>
              <a:sym typeface="+mn-lt"/>
            </a:endParaRPr>
          </a:p>
        </p:txBody>
      </p:sp>
      <p:sp>
        <p:nvSpPr>
          <p:cNvPr id="29" name="矩形: 圆角 28"/>
          <p:cNvSpPr/>
          <p:nvPr/>
        </p:nvSpPr>
        <p:spPr>
          <a:xfrm>
            <a:off x="1346200" y="5128705"/>
            <a:ext cx="6457962" cy="523220"/>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a:cs typeface="+mn-ea"/>
                <a:sym typeface="+mn-lt"/>
              </a:rPr>
              <a:t>⑤进行危害国家安全的其他破坏活动的。</a:t>
            </a:r>
            <a:endParaRPr lang="zh-CN" altLang="en-US" b="1">
              <a:cs typeface="+mn-ea"/>
              <a:sym typeface="+mn-lt"/>
            </a:endParaRPr>
          </a:p>
        </p:txBody>
      </p:sp>
      <p:pic>
        <p:nvPicPr>
          <p:cNvPr id="5" name="图片 4"/>
          <p:cNvPicPr>
            <a:picLocks noChangeAspect="1"/>
          </p:cNvPicPr>
          <p:nvPr/>
        </p:nvPicPr>
        <p:blipFill>
          <a:blip r:embed="rId3"/>
          <a:stretch>
            <a:fillRect/>
          </a:stretch>
        </p:blipFill>
        <p:spPr>
          <a:xfrm>
            <a:off x="8606971" y="4107164"/>
            <a:ext cx="2242004" cy="1494669"/>
          </a:xfrm>
          <a:prstGeom prst="rect">
            <a:avLst/>
          </a:prstGeom>
        </p:spPr>
      </p:pic>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2"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par>
                          <p:cTn id="16" fill="hold" nodeType="afterGroup">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par>
                          <p:cTn id="20" fill="hold" nodeType="afterGroup">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500"/>
                                        <p:tgtEl>
                                          <p:spTgt spid="15"/>
                                        </p:tgtEl>
                                      </p:cBhvr>
                                    </p:animEffect>
                                  </p:childTnLst>
                                </p:cTn>
                              </p:par>
                            </p:childTnLst>
                          </p:cTn>
                        </p:par>
                        <p:par>
                          <p:cTn id="24" fill="hold" nodeType="afterGroup">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par>
                          <p:cTn id="28" fill="hold" nodeType="afterGroup">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500"/>
                                        <p:tgtEl>
                                          <p:spTgt spid="19"/>
                                        </p:tgtEl>
                                      </p:cBhvr>
                                    </p:animEffect>
                                  </p:childTnLst>
                                </p:cTn>
                              </p:par>
                            </p:childTnLst>
                          </p:cTn>
                        </p:par>
                        <p:par>
                          <p:cTn id="32" fill="hold" nodeType="afterGroup">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nodeType="afterGroup">
                            <p:stCondLst>
                              <p:cond delay="3500"/>
                            </p:stCondLst>
                            <p:childTnLst>
                              <p:par>
                                <p:cTn id="37" presetID="22" presetClass="entr" presetSubtype="4"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down)">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5" grpId="0" animBg="1"/>
      <p:bldP spid="17" grpId="0" animBg="1"/>
      <p:bldP spid="19" grpId="0" animBg="1"/>
      <p:bldP spid="25" grpId="0" animBg="1"/>
      <p:bldP spid="29" grpId="0" animBg="1"/>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2155586"/>
            <a:ext cx="6569086" cy="881139"/>
          </a:xfrm>
          <a:prstGeom prst="rect">
            <a:avLst/>
          </a:prstGeom>
        </p:spPr>
        <p:txBody>
          <a:bodyPr wrap="square">
            <a:spAutoFit/>
          </a:bodyPr>
          <a:lstStyle/>
          <a:p>
            <a:pPr algn="just">
              <a:lnSpc>
                <a:spcPct val="150000"/>
              </a:lnSpc>
            </a:pPr>
            <a:r>
              <a:rPr lang="zh-CN" altLang="en-US">
                <a:cs typeface="+mn-ea"/>
                <a:sym typeface="+mn-lt"/>
              </a:rPr>
              <a:t>指勾结外国或者境外机构、组织、个人，危害中华人民共和国的主权、领土完整和安全的行为。</a:t>
            </a:r>
            <a:endParaRPr lang="zh-CN" altLang="en-US">
              <a:cs typeface="+mn-ea"/>
              <a:sym typeface="+mn-lt"/>
            </a:endParaRPr>
          </a:p>
        </p:txBody>
      </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国家安全的犯罪罪名</a:t>
            </a:r>
            <a:endParaRPr lang="en-US" altLang="zh-CN" sz="2800">
              <a:solidFill>
                <a:srgbClr val="C00000"/>
              </a:solidFill>
              <a:cs typeface="+mn-ea"/>
              <a:sym typeface="+mn-lt"/>
            </a:endParaRPr>
          </a:p>
        </p:txBody>
      </p:sp>
      <p:pic>
        <p:nvPicPr>
          <p:cNvPr id="5" name="图片 4"/>
          <p:cNvPicPr>
            <a:picLocks noChangeAspect="1"/>
          </p:cNvPicPr>
          <p:nvPr/>
        </p:nvPicPr>
        <p:blipFill>
          <a:blip r:embed="rId3"/>
          <a:stretch>
            <a:fillRect/>
          </a:stretch>
        </p:blipFill>
        <p:spPr>
          <a:xfrm>
            <a:off x="7877810" y="2152642"/>
            <a:ext cx="3329214" cy="3329214"/>
          </a:xfrm>
          <a:prstGeom prst="rect">
            <a:avLst/>
          </a:prstGeom>
        </p:spPr>
      </p:pic>
      <p:sp>
        <p:nvSpPr>
          <p:cNvPr id="17" name="矩形: 圆角 16"/>
          <p:cNvSpPr/>
          <p:nvPr/>
        </p:nvSpPr>
        <p:spPr>
          <a:xfrm>
            <a:off x="1277862" y="1824326"/>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1.</a:t>
            </a:r>
            <a:r>
              <a:rPr lang="zh-CN" altLang="en-US" b="1">
                <a:cs typeface="+mn-ea"/>
                <a:sym typeface="+mn-lt"/>
              </a:rPr>
              <a:t>背叛国家罪：</a:t>
            </a:r>
            <a:endParaRPr lang="zh-CN" altLang="en-US" b="1">
              <a:cs typeface="+mn-ea"/>
              <a:sym typeface="+mn-lt"/>
            </a:endParaRPr>
          </a:p>
        </p:txBody>
      </p:sp>
      <p:sp>
        <p:nvSpPr>
          <p:cNvPr id="19" name="矩形: 圆角 18"/>
          <p:cNvSpPr/>
          <p:nvPr/>
        </p:nvSpPr>
        <p:spPr>
          <a:xfrm>
            <a:off x="1277862" y="3063741"/>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2.</a:t>
            </a:r>
            <a:r>
              <a:rPr lang="zh-CN" altLang="en-US" b="1">
                <a:cs typeface="+mn-ea"/>
                <a:sym typeface="+mn-lt"/>
              </a:rPr>
              <a:t>分裂国家罪：</a:t>
            </a:r>
            <a:endParaRPr lang="zh-CN" altLang="en-US" b="1">
              <a:cs typeface="+mn-ea"/>
              <a:sym typeface="+mn-lt"/>
            </a:endParaRPr>
          </a:p>
        </p:txBody>
      </p:sp>
      <p:sp>
        <p:nvSpPr>
          <p:cNvPr id="25" name="矩形 24"/>
          <p:cNvSpPr/>
          <p:nvPr/>
        </p:nvSpPr>
        <p:spPr>
          <a:xfrm>
            <a:off x="1235075" y="3395001"/>
            <a:ext cx="6569086" cy="1296637"/>
          </a:xfrm>
          <a:prstGeom prst="rect">
            <a:avLst/>
          </a:prstGeom>
        </p:spPr>
        <p:txBody>
          <a:bodyPr wrap="square">
            <a:spAutoFit/>
          </a:bodyPr>
          <a:lstStyle/>
          <a:p>
            <a:pPr algn="just">
              <a:lnSpc>
                <a:spcPct val="150000"/>
              </a:lnSpc>
            </a:pPr>
            <a:r>
              <a:rPr lang="zh-CN" altLang="en-US">
                <a:cs typeface="+mn-ea"/>
                <a:sym typeface="+mn-lt"/>
              </a:rPr>
              <a:t>指组织、策划、实施分裂国家、破坏国家统一，或者与境外的机构、组织、个人相勾结，组织、策划、实施分裂国家、破坏国家统一的行为。</a:t>
            </a:r>
            <a:endParaRPr lang="zh-CN" altLang="en-US">
              <a:cs typeface="+mn-ea"/>
              <a:sym typeface="+mn-lt"/>
            </a:endParaRPr>
          </a:p>
        </p:txBody>
      </p:sp>
      <p:sp>
        <p:nvSpPr>
          <p:cNvPr id="29" name="矩形: 圆角 28"/>
          <p:cNvSpPr/>
          <p:nvPr/>
        </p:nvSpPr>
        <p:spPr>
          <a:xfrm>
            <a:off x="1277862" y="4718654"/>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3.</a:t>
            </a:r>
            <a:r>
              <a:rPr lang="zh-CN" altLang="en-US" b="1">
                <a:cs typeface="+mn-ea"/>
                <a:sym typeface="+mn-lt"/>
              </a:rPr>
              <a:t>煽动分裂国家罪：</a:t>
            </a:r>
            <a:endParaRPr lang="zh-CN" altLang="en-US" b="1">
              <a:cs typeface="+mn-ea"/>
              <a:sym typeface="+mn-lt"/>
            </a:endParaRPr>
          </a:p>
        </p:txBody>
      </p:sp>
      <p:sp>
        <p:nvSpPr>
          <p:cNvPr id="30" name="矩形 29"/>
          <p:cNvSpPr/>
          <p:nvPr/>
        </p:nvSpPr>
        <p:spPr>
          <a:xfrm>
            <a:off x="1235075" y="5049912"/>
            <a:ext cx="6569086" cy="881139"/>
          </a:xfrm>
          <a:prstGeom prst="rect">
            <a:avLst/>
          </a:prstGeom>
        </p:spPr>
        <p:txBody>
          <a:bodyPr wrap="square">
            <a:spAutoFit/>
          </a:bodyPr>
          <a:lstStyle/>
          <a:p>
            <a:pPr algn="just">
              <a:lnSpc>
                <a:spcPct val="150000"/>
              </a:lnSpc>
            </a:pPr>
            <a:r>
              <a:rPr lang="zh-CN" altLang="en-US">
                <a:cs typeface="+mn-ea"/>
                <a:sym typeface="+mn-lt"/>
              </a:rPr>
              <a:t>指煽惑、挑动群众分裂国家、破坏国家统一的行为。在客观方面表现为煽惑、挑动群众分裂国家、破坏国家统一的行为。</a:t>
            </a:r>
            <a:endParaRPr lang="zh-CN" altLang="en-US">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14"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par>
                          <p:cTn id="15" fill="hold" nodeType="afterGroup">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down)">
                                      <p:cBhvr>
                                        <p:cTn id="18" dur="500"/>
                                        <p:tgtEl>
                                          <p:spTgt spid="27"/>
                                        </p:tgtEl>
                                      </p:cBhvr>
                                    </p:animEffect>
                                  </p:childTnLst>
                                </p:cTn>
                              </p:par>
                            </p:childTnLst>
                          </p:cTn>
                        </p:par>
                        <p:par>
                          <p:cTn id="19" fill="hold" nodeType="afterGroup">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par>
                          <p:cTn id="23" fill="hold" nodeType="afterGroup">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par>
                          <p:cTn id="27" fill="hold" nodeType="afterGroup">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par>
                          <p:cTn id="31" fill="hold" nodeType="afterGroup">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down)">
                                      <p:cBhvr>
                                        <p:cTn id="34" dur="500"/>
                                        <p:tgtEl>
                                          <p:spTgt spid="29"/>
                                        </p:tgtEl>
                                      </p:cBhvr>
                                    </p:animEffect>
                                  </p:childTnLst>
                                </p:cTn>
                              </p:par>
                            </p:childTnLst>
                          </p:cTn>
                        </p:par>
                        <p:par>
                          <p:cTn id="35" fill="hold" nodeType="afterGroup">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down)">
                                      <p:cBhvr>
                                        <p:cTn id="3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P spid="19" grpId="0" animBg="1"/>
      <p:bldP spid="25" grpId="0"/>
      <p:bldP spid="29" grpId="0" animBg="1"/>
      <p:bldP spid="30"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5" y="2133596"/>
            <a:ext cx="7328354" cy="1296637"/>
          </a:xfrm>
          <a:prstGeom prst="rect">
            <a:avLst/>
          </a:prstGeom>
        </p:spPr>
        <p:txBody>
          <a:bodyPr wrap="square">
            <a:spAutoFit/>
          </a:bodyPr>
          <a:lstStyle/>
          <a:p>
            <a:pPr algn="just">
              <a:lnSpc>
                <a:spcPct val="150000"/>
              </a:lnSpc>
            </a:pPr>
            <a:r>
              <a:rPr lang="zh-CN" altLang="en-US">
                <a:cs typeface="+mn-ea"/>
                <a:sym typeface="+mn-lt"/>
              </a:rPr>
              <a:t>指组织、策划、实施武装叛乱、武装暴乱或者策动、胁迫、勾引、收买国家机关工作人员、武装部队人员、人民警察、民兵进行武装叛乱、武装暴乱的行为。</a:t>
            </a:r>
            <a:endParaRPr lang="zh-CN" altLang="en-US">
              <a:cs typeface="+mn-ea"/>
              <a:sym typeface="+mn-lt"/>
            </a:endParaRPr>
          </a:p>
        </p:txBody>
      </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国家安全的犯罪罪名</a:t>
            </a:r>
            <a:endParaRPr lang="zh-CN" altLang="en-US" sz="2800">
              <a:solidFill>
                <a:srgbClr val="C00000"/>
              </a:solidFill>
              <a:cs typeface="+mn-ea"/>
              <a:sym typeface="+mn-lt"/>
            </a:endParaRPr>
          </a:p>
        </p:txBody>
      </p:sp>
      <p:pic>
        <p:nvPicPr>
          <p:cNvPr id="5" name="图片 4"/>
          <p:cNvPicPr>
            <a:picLocks noChangeAspect="1"/>
          </p:cNvPicPr>
          <p:nvPr/>
        </p:nvPicPr>
        <p:blipFill>
          <a:blip r:embed="rId3"/>
          <a:stretch>
            <a:fillRect/>
          </a:stretch>
        </p:blipFill>
        <p:spPr>
          <a:xfrm flipH="1">
            <a:off x="8277199" y="1269085"/>
            <a:ext cx="2548369" cy="4445648"/>
          </a:xfrm>
          <a:prstGeom prst="rect">
            <a:avLst/>
          </a:prstGeom>
        </p:spPr>
      </p:pic>
      <p:sp>
        <p:nvSpPr>
          <p:cNvPr id="17" name="矩形: 圆角 16"/>
          <p:cNvSpPr/>
          <p:nvPr/>
        </p:nvSpPr>
        <p:spPr>
          <a:xfrm>
            <a:off x="1277862" y="1698760"/>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4.</a:t>
            </a:r>
            <a:r>
              <a:rPr lang="zh-CN" altLang="en-US" b="1">
                <a:cs typeface="+mn-ea"/>
                <a:sym typeface="+mn-lt"/>
              </a:rPr>
              <a:t>武装叛乱、暴乱罪：</a:t>
            </a:r>
            <a:endParaRPr lang="zh-CN" altLang="en-US" b="1">
              <a:cs typeface="+mn-ea"/>
              <a:sym typeface="+mn-lt"/>
            </a:endParaRPr>
          </a:p>
        </p:txBody>
      </p:sp>
      <p:sp>
        <p:nvSpPr>
          <p:cNvPr id="19" name="矩形: 圆角 18"/>
          <p:cNvSpPr/>
          <p:nvPr/>
        </p:nvSpPr>
        <p:spPr>
          <a:xfrm>
            <a:off x="1277862" y="3560825"/>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5.</a:t>
            </a:r>
            <a:r>
              <a:rPr lang="zh-CN" altLang="en-US" b="1">
                <a:cs typeface="+mn-ea"/>
                <a:sym typeface="+mn-lt"/>
              </a:rPr>
              <a:t>颠覆国家政权罪：</a:t>
            </a:r>
            <a:endParaRPr lang="zh-CN" altLang="en-US" b="1">
              <a:cs typeface="+mn-ea"/>
              <a:sym typeface="+mn-lt"/>
            </a:endParaRPr>
          </a:p>
        </p:txBody>
      </p:sp>
      <p:sp>
        <p:nvSpPr>
          <p:cNvPr id="30" name="矩形: 圆角 29"/>
          <p:cNvSpPr/>
          <p:nvPr/>
        </p:nvSpPr>
        <p:spPr>
          <a:xfrm>
            <a:off x="1277862" y="4591893"/>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6.</a:t>
            </a:r>
            <a:r>
              <a:rPr lang="zh-CN" altLang="en-US" b="1">
                <a:cs typeface="+mn-ea"/>
                <a:sym typeface="+mn-lt"/>
              </a:rPr>
              <a:t>煽动颠覆国家政权罪：</a:t>
            </a:r>
            <a:endParaRPr lang="zh-CN" altLang="en-US" b="1">
              <a:cs typeface="+mn-ea"/>
              <a:sym typeface="+mn-lt"/>
            </a:endParaRPr>
          </a:p>
        </p:txBody>
      </p:sp>
      <p:sp>
        <p:nvSpPr>
          <p:cNvPr id="31" name="矩形 30"/>
          <p:cNvSpPr/>
          <p:nvPr/>
        </p:nvSpPr>
        <p:spPr>
          <a:xfrm>
            <a:off x="1235075" y="5026730"/>
            <a:ext cx="7328354" cy="881139"/>
          </a:xfrm>
          <a:prstGeom prst="rect">
            <a:avLst/>
          </a:prstGeom>
        </p:spPr>
        <p:txBody>
          <a:bodyPr wrap="square">
            <a:spAutoFit/>
          </a:bodyPr>
          <a:lstStyle/>
          <a:p>
            <a:pPr algn="just">
              <a:lnSpc>
                <a:spcPct val="150000"/>
              </a:lnSpc>
            </a:pPr>
            <a:r>
              <a:rPr lang="zh-CN" altLang="en-US">
                <a:cs typeface="+mn-ea"/>
                <a:sym typeface="+mn-lt"/>
              </a:rPr>
              <a:t>指以造谣、诽谤或者其他方式煽动颠覆国家政权、推翻社会主义制度的行为。</a:t>
            </a:r>
            <a:endParaRPr lang="zh-CN" altLang="en-US">
              <a:cs typeface="+mn-ea"/>
              <a:sym typeface="+mn-lt"/>
            </a:endParaRPr>
          </a:p>
        </p:txBody>
      </p:sp>
      <p:sp>
        <p:nvSpPr>
          <p:cNvPr id="32" name="矩形 31"/>
          <p:cNvSpPr/>
          <p:nvPr/>
        </p:nvSpPr>
        <p:spPr>
          <a:xfrm>
            <a:off x="1235075" y="3995661"/>
            <a:ext cx="7328354" cy="465640"/>
          </a:xfrm>
          <a:prstGeom prst="rect">
            <a:avLst/>
          </a:prstGeom>
        </p:spPr>
        <p:txBody>
          <a:bodyPr wrap="square">
            <a:spAutoFit/>
          </a:bodyPr>
          <a:lstStyle/>
          <a:p>
            <a:pPr algn="just">
              <a:lnSpc>
                <a:spcPct val="150000"/>
              </a:lnSpc>
            </a:pPr>
            <a:r>
              <a:rPr lang="zh-CN" altLang="en-US">
                <a:cs typeface="+mn-ea"/>
                <a:sym typeface="+mn-lt"/>
              </a:rPr>
              <a:t>指组织、策划、实施颠覆国家政权、推翻社会主义制度的行为。</a:t>
            </a:r>
            <a:endParaRPr lang="zh-CN" altLang="en-US">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5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nodeType="afterGroup">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childTnLst>
                          </p:cTn>
                        </p:par>
                        <p:par>
                          <p:cTn id="21" fill="hold" nodeType="afterGroup">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childTnLst>
                          </p:cTn>
                        </p:par>
                        <p:par>
                          <p:cTn id="25" fill="hold" nodeType="afterGroup">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500"/>
                                        <p:tgtEl>
                                          <p:spTgt spid="19"/>
                                        </p:tgtEl>
                                      </p:cBhvr>
                                    </p:animEffect>
                                  </p:childTnLst>
                                </p:cTn>
                              </p:par>
                            </p:childTnLst>
                          </p:cTn>
                        </p:par>
                        <p:par>
                          <p:cTn id="29" fill="hold" nodeType="afterGroup">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down)">
                                      <p:cBhvr>
                                        <p:cTn id="32" dur="500"/>
                                        <p:tgtEl>
                                          <p:spTgt spid="32"/>
                                        </p:tgtEl>
                                      </p:cBhvr>
                                    </p:animEffect>
                                  </p:childTnLst>
                                </p:cTn>
                              </p:par>
                            </p:childTnLst>
                          </p:cTn>
                        </p:par>
                        <p:par>
                          <p:cTn id="33" fill="hold" nodeType="afterGroup">
                            <p:stCondLst>
                              <p:cond delay="3000"/>
                            </p:stCondLst>
                            <p:childTnLst>
                              <p:par>
                                <p:cTn id="34" presetID="22" presetClass="entr" presetSubtype="4"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down)">
                                      <p:cBhvr>
                                        <p:cTn id="36" dur="500"/>
                                        <p:tgtEl>
                                          <p:spTgt spid="30"/>
                                        </p:tgtEl>
                                      </p:cBhvr>
                                    </p:animEffect>
                                  </p:childTnLst>
                                </p:cTn>
                              </p:par>
                            </p:childTnLst>
                          </p:cTn>
                        </p:par>
                        <p:par>
                          <p:cTn id="37" fill="hold" nodeType="afterGroup">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down)">
                                      <p:cBhvr>
                                        <p:cTn id="4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P spid="19" grpId="0" animBg="1"/>
      <p:bldP spid="30" grpId="0" animBg="1"/>
      <p:bldP spid="31" grpId="0"/>
      <p:bldP spid="32"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235074" y="2054265"/>
            <a:ext cx="7788736" cy="1296637"/>
          </a:xfrm>
          <a:prstGeom prst="rect">
            <a:avLst/>
          </a:prstGeom>
        </p:spPr>
        <p:txBody>
          <a:bodyPr wrap="square">
            <a:spAutoFit/>
          </a:bodyPr>
          <a:lstStyle/>
          <a:p>
            <a:pPr algn="just">
              <a:lnSpc>
                <a:spcPct val="150000"/>
              </a:lnSpc>
            </a:pPr>
            <a:r>
              <a:rPr lang="zh-CN" altLang="en-US">
                <a:cs typeface="+mn-ea"/>
                <a:sym typeface="+mn-lt"/>
              </a:rPr>
              <a:t>指境内外机构、组织或个人资助实施背叛国家罪（第一百零二条）、分裂国家罪和煽动分裂国家罪（第一百零三条）、武装叛乱、暴乱罪（第一百零四条）、颠覆国家政权罪和煽动颠覆国家政权罪（第一百零五条）的行为。</a:t>
            </a:r>
            <a:endParaRPr lang="zh-CN" altLang="en-US">
              <a:cs typeface="+mn-ea"/>
              <a:sym typeface="+mn-lt"/>
            </a:endParaRPr>
          </a:p>
        </p:txBody>
      </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国家安全的犯罪罪名</a:t>
            </a:r>
            <a:endParaRPr lang="zh-CN" altLang="en-US" sz="2800">
              <a:solidFill>
                <a:srgbClr val="C00000"/>
              </a:solidFill>
              <a:cs typeface="+mn-ea"/>
              <a:sym typeface="+mn-lt"/>
            </a:endParaRPr>
          </a:p>
        </p:txBody>
      </p:sp>
      <p:pic>
        <p:nvPicPr>
          <p:cNvPr id="5" name="图片 4"/>
          <p:cNvPicPr>
            <a:picLocks noChangeAspect="1"/>
          </p:cNvPicPr>
          <p:nvPr/>
        </p:nvPicPr>
        <p:blipFill>
          <a:blip r:embed="rId3"/>
          <a:stretch>
            <a:fillRect/>
          </a:stretch>
        </p:blipFill>
        <p:spPr>
          <a:xfrm>
            <a:off x="9298447" y="1628326"/>
            <a:ext cx="1933115" cy="4474931"/>
          </a:xfrm>
          <a:prstGeom prst="rect">
            <a:avLst/>
          </a:prstGeom>
        </p:spPr>
      </p:pic>
      <p:sp>
        <p:nvSpPr>
          <p:cNvPr id="17" name="矩形: 圆角 16"/>
          <p:cNvSpPr/>
          <p:nvPr/>
        </p:nvSpPr>
        <p:spPr>
          <a:xfrm>
            <a:off x="1277862" y="1663491"/>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7.</a:t>
            </a:r>
            <a:r>
              <a:rPr lang="zh-CN" altLang="en-US" b="1">
                <a:cs typeface="+mn-ea"/>
                <a:sym typeface="+mn-lt"/>
              </a:rPr>
              <a:t>资助危害国家安全犯罪活动罪：</a:t>
            </a:r>
            <a:endParaRPr lang="zh-CN" altLang="en-US" b="1">
              <a:cs typeface="+mn-ea"/>
              <a:sym typeface="+mn-lt"/>
            </a:endParaRPr>
          </a:p>
        </p:txBody>
      </p:sp>
      <p:sp>
        <p:nvSpPr>
          <p:cNvPr id="19" name="矩形: 圆角 18"/>
          <p:cNvSpPr/>
          <p:nvPr/>
        </p:nvSpPr>
        <p:spPr>
          <a:xfrm>
            <a:off x="1277862" y="3437432"/>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8.</a:t>
            </a:r>
            <a:r>
              <a:rPr lang="zh-CN" altLang="en-US" b="1">
                <a:cs typeface="+mn-ea"/>
                <a:sym typeface="+mn-lt"/>
              </a:rPr>
              <a:t>投敌叛变罪：</a:t>
            </a:r>
            <a:endParaRPr lang="zh-CN" altLang="en-US" b="1">
              <a:cs typeface="+mn-ea"/>
              <a:sym typeface="+mn-lt"/>
            </a:endParaRPr>
          </a:p>
        </p:txBody>
      </p:sp>
      <p:sp>
        <p:nvSpPr>
          <p:cNvPr id="25" name="矩形: 圆角 24"/>
          <p:cNvSpPr/>
          <p:nvPr/>
        </p:nvSpPr>
        <p:spPr>
          <a:xfrm>
            <a:off x="1277862" y="4795875"/>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9.</a:t>
            </a:r>
            <a:r>
              <a:rPr lang="zh-CN" altLang="en-US" b="1">
                <a:cs typeface="+mn-ea"/>
                <a:sym typeface="+mn-lt"/>
              </a:rPr>
              <a:t>叛逃罪：</a:t>
            </a:r>
            <a:endParaRPr lang="zh-CN" altLang="en-US" b="1">
              <a:cs typeface="+mn-ea"/>
              <a:sym typeface="+mn-lt"/>
            </a:endParaRPr>
          </a:p>
        </p:txBody>
      </p:sp>
      <p:sp>
        <p:nvSpPr>
          <p:cNvPr id="29" name="矩形 28"/>
          <p:cNvSpPr/>
          <p:nvPr/>
        </p:nvSpPr>
        <p:spPr>
          <a:xfrm>
            <a:off x="1235074" y="5186649"/>
            <a:ext cx="7788736" cy="881139"/>
          </a:xfrm>
          <a:prstGeom prst="rect">
            <a:avLst/>
          </a:prstGeom>
        </p:spPr>
        <p:txBody>
          <a:bodyPr wrap="square">
            <a:spAutoFit/>
          </a:bodyPr>
          <a:lstStyle/>
          <a:p>
            <a:pPr algn="just">
              <a:lnSpc>
                <a:spcPct val="150000"/>
              </a:lnSpc>
            </a:pPr>
            <a:r>
              <a:rPr lang="zh-CN" altLang="en-US">
                <a:cs typeface="+mn-ea"/>
                <a:sym typeface="+mn-lt"/>
              </a:rPr>
              <a:t>指国家机关工作人员在履行公务期间，擅离岗位，叛逃境外或者在境外叛逃的行为。</a:t>
            </a:r>
            <a:endParaRPr lang="zh-CN" altLang="en-US">
              <a:cs typeface="+mn-ea"/>
              <a:sym typeface="+mn-lt"/>
            </a:endParaRPr>
          </a:p>
        </p:txBody>
      </p:sp>
      <p:sp>
        <p:nvSpPr>
          <p:cNvPr id="30" name="矩形 29"/>
          <p:cNvSpPr/>
          <p:nvPr/>
        </p:nvSpPr>
        <p:spPr>
          <a:xfrm>
            <a:off x="1235074" y="3828206"/>
            <a:ext cx="7788736" cy="881139"/>
          </a:xfrm>
          <a:prstGeom prst="rect">
            <a:avLst/>
          </a:prstGeom>
        </p:spPr>
        <p:txBody>
          <a:bodyPr wrap="square">
            <a:spAutoFit/>
          </a:bodyPr>
          <a:lstStyle/>
          <a:p>
            <a:pPr algn="just">
              <a:lnSpc>
                <a:spcPct val="150000"/>
              </a:lnSpc>
            </a:pPr>
            <a:r>
              <a:rPr lang="zh-CN" altLang="en-US">
                <a:cs typeface="+mn-ea"/>
                <a:sym typeface="+mn-lt"/>
              </a:rPr>
              <a:t>指中国公民投奔敌方或者敌对营垒，或者在被捕、被俘或者由于其他原因被敌方控制以后投降敌人，危害中华人民共和国国家安全的行为。</a:t>
            </a:r>
            <a:endParaRPr lang="zh-CN" altLang="en-US">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2"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par>
                          <p:cTn id="16" fill="hold" nodeType="afterGroup">
                            <p:stCondLst>
                              <p:cond delay="1000"/>
                            </p:stCondLst>
                            <p:childTnLst>
                              <p:par>
                                <p:cTn id="17" presetID="2" presetClass="entr" presetSubtype="4"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1500"/>
                            </p:stCondLst>
                            <p:childTnLst>
                              <p:par>
                                <p:cTn id="22" presetID="2" presetClass="entr" presetSubtype="4"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ppt_x"/>
                                          </p:val>
                                        </p:tav>
                                        <p:tav tm="100000">
                                          <p:val>
                                            <p:strVal val="#ppt_x"/>
                                          </p:val>
                                        </p:tav>
                                      </p:tavLst>
                                    </p:anim>
                                    <p:anim calcmode="lin" valueType="num">
                                      <p:cBhvr additive="base">
                                        <p:cTn id="35" dur="500" fill="hold"/>
                                        <p:tgtEl>
                                          <p:spTgt spid="30"/>
                                        </p:tgtEl>
                                        <p:attrNameLst>
                                          <p:attrName>ppt_y</p:attrName>
                                        </p:attrNameLst>
                                      </p:cBhvr>
                                      <p:tavLst>
                                        <p:tav tm="0">
                                          <p:val>
                                            <p:strVal val="1+#ppt_h/2"/>
                                          </p:val>
                                        </p:tav>
                                        <p:tav tm="100000">
                                          <p:val>
                                            <p:strVal val="#ppt_y"/>
                                          </p:val>
                                        </p:tav>
                                      </p:tavLst>
                                    </p:anim>
                                  </p:childTnLst>
                                </p:cTn>
                              </p:par>
                            </p:childTnLst>
                          </p:cTn>
                        </p:par>
                        <p:par>
                          <p:cTn id="36" fill="hold" nodeType="afterGroup">
                            <p:stCondLst>
                              <p:cond delay="3000"/>
                            </p:stCondLst>
                            <p:childTnLst>
                              <p:par>
                                <p:cTn id="37" presetID="2" presetClass="entr" presetSubtype="4"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3500"/>
                            </p:stCondLst>
                            <p:childTnLst>
                              <p:par>
                                <p:cTn id="42" presetID="2" presetClass="entr" presetSubtype="4"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ppt_x"/>
                                          </p:val>
                                        </p:tav>
                                        <p:tav tm="100000">
                                          <p:val>
                                            <p:strVal val="#ppt_x"/>
                                          </p:val>
                                        </p:tav>
                                      </p:tavLst>
                                    </p:anim>
                                    <p:anim calcmode="lin" valueType="num">
                                      <p:cBhvr additive="base">
                                        <p:cTn id="45"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P spid="19" grpId="0" animBg="1"/>
      <p:bldP spid="25" grpId="0" animBg="1"/>
      <p:bldP spid="29" grpId="0"/>
      <p:bldP spid="30"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7" name="矩形 26"/>
          <p:cNvSpPr/>
          <p:nvPr/>
        </p:nvSpPr>
        <p:spPr>
          <a:xfrm>
            <a:off x="1158461" y="2097208"/>
            <a:ext cx="6569086" cy="881139"/>
          </a:xfrm>
          <a:prstGeom prst="rect">
            <a:avLst/>
          </a:prstGeom>
        </p:spPr>
        <p:txBody>
          <a:bodyPr wrap="square">
            <a:spAutoFit/>
          </a:bodyPr>
          <a:lstStyle/>
          <a:p>
            <a:pPr algn="just">
              <a:lnSpc>
                <a:spcPct val="150000"/>
              </a:lnSpc>
            </a:pPr>
            <a:r>
              <a:rPr lang="zh-CN" altLang="en-US">
                <a:cs typeface="+mn-ea"/>
                <a:sym typeface="+mn-lt"/>
              </a:rPr>
              <a:t>指参加间谍组织或者接受间谍组织及其代理人的任务，或者为敌人指示轰击目标的行为。</a:t>
            </a:r>
            <a:endParaRPr lang="zh-CN" altLang="en-US">
              <a:cs typeface="+mn-ea"/>
              <a:sym typeface="+mn-lt"/>
            </a:endParaRPr>
          </a:p>
        </p:txBody>
      </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国家安全的犯罪罪名</a:t>
            </a:r>
            <a:endParaRPr lang="zh-CN" altLang="en-US" sz="2800">
              <a:solidFill>
                <a:srgbClr val="C00000"/>
              </a:solidFill>
              <a:cs typeface="+mn-ea"/>
              <a:sym typeface="+mn-lt"/>
            </a:endParaRPr>
          </a:p>
        </p:txBody>
      </p:sp>
      <p:pic>
        <p:nvPicPr>
          <p:cNvPr id="5" name="图片 4"/>
          <p:cNvPicPr>
            <a:picLocks noChangeAspect="1"/>
          </p:cNvPicPr>
          <p:nvPr/>
        </p:nvPicPr>
        <p:blipFill>
          <a:blip r:embed="rId3"/>
          <a:stretch>
            <a:fillRect/>
          </a:stretch>
        </p:blipFill>
        <p:spPr>
          <a:xfrm>
            <a:off x="8006624" y="2054594"/>
            <a:ext cx="3114767" cy="3049020"/>
          </a:xfrm>
          <a:prstGeom prst="rect">
            <a:avLst/>
          </a:prstGeom>
        </p:spPr>
      </p:pic>
      <p:sp>
        <p:nvSpPr>
          <p:cNvPr id="17" name="矩形: 圆角 16"/>
          <p:cNvSpPr/>
          <p:nvPr/>
        </p:nvSpPr>
        <p:spPr>
          <a:xfrm>
            <a:off x="1235075" y="1739773"/>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10.</a:t>
            </a:r>
            <a:r>
              <a:rPr lang="zh-CN" altLang="en-US" b="1">
                <a:cs typeface="+mn-ea"/>
                <a:sym typeface="+mn-lt"/>
              </a:rPr>
              <a:t>间谍罪：</a:t>
            </a:r>
            <a:endParaRPr lang="zh-CN" altLang="en-US" b="1">
              <a:cs typeface="+mn-ea"/>
              <a:sym typeface="+mn-lt"/>
            </a:endParaRPr>
          </a:p>
        </p:txBody>
      </p:sp>
      <p:sp>
        <p:nvSpPr>
          <p:cNvPr id="19" name="矩形: 圆角 18"/>
          <p:cNvSpPr/>
          <p:nvPr/>
        </p:nvSpPr>
        <p:spPr>
          <a:xfrm>
            <a:off x="1235075" y="3031538"/>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11.</a:t>
            </a:r>
            <a:r>
              <a:rPr lang="zh-CN" altLang="en-US" b="1">
                <a:cs typeface="+mn-ea"/>
                <a:sym typeface="+mn-lt"/>
              </a:rPr>
              <a:t>境外窃取罪：</a:t>
            </a:r>
            <a:endParaRPr lang="zh-CN" altLang="en-US" b="1">
              <a:cs typeface="+mn-ea"/>
              <a:sym typeface="+mn-lt"/>
            </a:endParaRPr>
          </a:p>
        </p:txBody>
      </p:sp>
      <p:sp>
        <p:nvSpPr>
          <p:cNvPr id="25" name="矩形: 圆角 24"/>
          <p:cNvSpPr/>
          <p:nvPr/>
        </p:nvSpPr>
        <p:spPr>
          <a:xfrm>
            <a:off x="1235075" y="4738801"/>
            <a:ext cx="3611638" cy="304244"/>
          </a:xfrm>
          <a:prstGeom prst="roundRect">
            <a:avLst>
              <a:gd name="adj" fmla="val 7056"/>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a:cs typeface="+mn-ea"/>
                <a:sym typeface="+mn-lt"/>
              </a:rPr>
              <a:t>12.</a:t>
            </a:r>
            <a:r>
              <a:rPr lang="zh-CN" altLang="en-US" b="1">
                <a:cs typeface="+mn-ea"/>
                <a:sym typeface="+mn-lt"/>
              </a:rPr>
              <a:t>资敌罪：</a:t>
            </a:r>
            <a:endParaRPr lang="zh-CN" altLang="en-US" b="1">
              <a:cs typeface="+mn-ea"/>
              <a:sym typeface="+mn-lt"/>
            </a:endParaRPr>
          </a:p>
        </p:txBody>
      </p:sp>
      <p:sp>
        <p:nvSpPr>
          <p:cNvPr id="29" name="矩形 28"/>
          <p:cNvSpPr/>
          <p:nvPr/>
        </p:nvSpPr>
        <p:spPr>
          <a:xfrm>
            <a:off x="1158461" y="5096235"/>
            <a:ext cx="6569086" cy="465640"/>
          </a:xfrm>
          <a:prstGeom prst="rect">
            <a:avLst/>
          </a:prstGeom>
        </p:spPr>
        <p:txBody>
          <a:bodyPr wrap="square">
            <a:spAutoFit/>
          </a:bodyPr>
          <a:lstStyle/>
          <a:p>
            <a:pPr algn="just">
              <a:lnSpc>
                <a:spcPct val="150000"/>
              </a:lnSpc>
            </a:pPr>
            <a:r>
              <a:rPr lang="zh-CN" altLang="en-US">
                <a:cs typeface="+mn-ea"/>
                <a:sym typeface="+mn-lt"/>
              </a:rPr>
              <a:t>是指战时供给敌人武器装备、军用物资资敌的行为。</a:t>
            </a:r>
            <a:endParaRPr lang="zh-CN" altLang="en-US">
              <a:cs typeface="+mn-ea"/>
              <a:sym typeface="+mn-lt"/>
            </a:endParaRPr>
          </a:p>
        </p:txBody>
      </p:sp>
      <p:sp>
        <p:nvSpPr>
          <p:cNvPr id="30" name="矩形 29"/>
          <p:cNvSpPr/>
          <p:nvPr/>
        </p:nvSpPr>
        <p:spPr>
          <a:xfrm>
            <a:off x="1158461" y="3388973"/>
            <a:ext cx="6569086" cy="1296637"/>
          </a:xfrm>
          <a:prstGeom prst="rect">
            <a:avLst/>
          </a:prstGeom>
        </p:spPr>
        <p:txBody>
          <a:bodyPr wrap="square">
            <a:spAutoFit/>
          </a:bodyPr>
          <a:lstStyle/>
          <a:p>
            <a:pPr algn="just">
              <a:lnSpc>
                <a:spcPct val="150000"/>
              </a:lnSpc>
            </a:pPr>
            <a:r>
              <a:rPr lang="zh-CN" altLang="en-US">
                <a:cs typeface="+mn-ea"/>
                <a:sym typeface="+mn-lt"/>
              </a:rPr>
              <a:t>为境外窃取、刺探、收买、非法提供国家秘密、情报罪：指为境外的机构、组织或个人窃取、刺探、收买、非法提供国家秘密或情报，危害中华人民共和国国家安全的行为。</a:t>
            </a:r>
            <a:endParaRPr lang="zh-CN" altLang="en-US">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nodeType="afterGroup">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randombar(horizontal)">
                                      <p:cBhvr>
                                        <p:cTn id="18" dur="500"/>
                                        <p:tgtEl>
                                          <p:spTgt spid="17"/>
                                        </p:tgtEl>
                                      </p:cBhvr>
                                    </p:animEffect>
                                  </p:childTnLst>
                                </p:cTn>
                              </p:par>
                            </p:childTnLst>
                          </p:cTn>
                        </p:par>
                        <p:par>
                          <p:cTn id="19" fill="hold" nodeType="afterGroup">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500"/>
                                        <p:tgtEl>
                                          <p:spTgt spid="27"/>
                                        </p:tgtEl>
                                      </p:cBhvr>
                                    </p:animEffect>
                                  </p:childTnLst>
                                </p:cTn>
                              </p:par>
                            </p:childTnLst>
                          </p:cTn>
                        </p:par>
                        <p:par>
                          <p:cTn id="23" fill="hold" nodeType="afterGroup">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randombar(horizontal)">
                                      <p:cBhvr>
                                        <p:cTn id="26" dur="500"/>
                                        <p:tgtEl>
                                          <p:spTgt spid="19"/>
                                        </p:tgtEl>
                                      </p:cBhvr>
                                    </p:animEffect>
                                  </p:childTnLst>
                                </p:cTn>
                              </p:par>
                            </p:childTnLst>
                          </p:cTn>
                        </p:par>
                        <p:par>
                          <p:cTn id="27" fill="hold" nodeType="afterGroup">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randombar(horizontal)">
                                      <p:cBhvr>
                                        <p:cTn id="30" dur="500"/>
                                        <p:tgtEl>
                                          <p:spTgt spid="30"/>
                                        </p:tgtEl>
                                      </p:cBhvr>
                                    </p:animEffect>
                                  </p:childTnLst>
                                </p:cTn>
                              </p:par>
                            </p:childTnLst>
                          </p:cTn>
                        </p:par>
                        <p:par>
                          <p:cTn id="31" fill="hold" nodeType="afterGroup">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randombar(horizontal)">
                                      <p:cBhvr>
                                        <p:cTn id="34" dur="500"/>
                                        <p:tgtEl>
                                          <p:spTgt spid="25"/>
                                        </p:tgtEl>
                                      </p:cBhvr>
                                    </p:animEffect>
                                  </p:childTnLst>
                                </p:cTn>
                              </p:par>
                            </p:childTnLst>
                          </p:cTn>
                        </p:par>
                        <p:par>
                          <p:cTn id="35" fill="hold" nodeType="afterGroup">
                            <p:stCondLst>
                              <p:cond delay="3500"/>
                            </p:stCondLst>
                            <p:childTnLst>
                              <p:par>
                                <p:cTn id="36" presetID="14" presetClass="entr" presetSubtype="10"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randombar(horizontal)">
                                      <p:cBhvr>
                                        <p:cTn id="3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7" grpId="0" animBg="1"/>
      <p:bldP spid="19" grpId="0" animBg="1"/>
      <p:bldP spid="25" grpId="0" animBg="1"/>
      <p:bldP spid="29" grpId="0"/>
      <p:bldP spid="30"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2" name="图片 1"/>
          <p:cNvPicPr>
            <a:picLocks noChangeAspect="1"/>
          </p:cNvPicPr>
          <p:nvPr/>
        </p:nvPicPr>
        <p:blipFill>
          <a:blip r:embed="rId2"/>
          <a:stretch>
            <a:fillRect/>
          </a:stretch>
        </p:blipFill>
        <p:spPr>
          <a:xfrm>
            <a:off x="-58056" y="0"/>
            <a:ext cx="12250056" cy="6858000"/>
          </a:xfrm>
          <a:prstGeom prst="rect">
            <a:avLst/>
          </a:prstGeom>
        </p:spPr>
      </p:pic>
      <p:sp>
        <p:nvSpPr>
          <p:cNvPr id="3" name="矩形: 圆角 2"/>
          <p:cNvSpPr/>
          <p:nvPr/>
        </p:nvSpPr>
        <p:spPr>
          <a:xfrm>
            <a:off x="5035658" y="1330240"/>
            <a:ext cx="2120684" cy="625086"/>
          </a:xfrm>
          <a:prstGeom prst="roundRect">
            <a:avLst>
              <a:gd name="adj" fmla="val 45338"/>
            </a:avLst>
          </a:prstGeom>
          <a:solidFill>
            <a:srgbClr val="E50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cs typeface="+mn-ea"/>
                <a:sym typeface="+mn-lt"/>
              </a:rPr>
              <a:t>-05-</a:t>
            </a:r>
            <a:endParaRPr lang="en-US" altLang="zh-CN" sz="4000">
              <a:cs typeface="+mn-ea"/>
              <a:sym typeface="+mn-lt"/>
            </a:endParaRPr>
          </a:p>
        </p:txBody>
      </p:sp>
      <p:sp>
        <p:nvSpPr>
          <p:cNvPr id="4" name="矩形 3"/>
          <p:cNvSpPr/>
          <p:nvPr/>
        </p:nvSpPr>
        <p:spPr>
          <a:xfrm>
            <a:off x="753836" y="2321004"/>
            <a:ext cx="10684329" cy="1107996"/>
          </a:xfrm>
          <a:prstGeom prst="rect">
            <a:avLst/>
          </a:prstGeom>
        </p:spPr>
        <p:txBody>
          <a:bodyPr wrap="square">
            <a:spAutoFit/>
          </a:bodyPr>
          <a:lstStyle/>
          <a:p>
            <a:pPr algn="dist"/>
            <a:r>
              <a:rPr lang="zh-CN" altLang="en-US" sz="6600" b="1">
                <a:solidFill>
                  <a:srgbClr val="C00000"/>
                </a:solidFill>
                <a:cs typeface="+mn-ea"/>
                <a:sym typeface="+mn-lt"/>
              </a:rPr>
              <a:t>我们应当如何维护国家安全</a:t>
            </a:r>
            <a:endParaRPr lang="zh-CN" altLang="en-US" sz="6600" b="1">
              <a:solidFill>
                <a:srgbClr val="C00000"/>
              </a:solidFill>
              <a:cs typeface="+mn-ea"/>
              <a:sym typeface="+mn-lt"/>
            </a:endParaRPr>
          </a:p>
        </p:txBody>
      </p:sp>
      <p:sp>
        <p:nvSpPr>
          <p:cNvPr id="5" name="矩形 4"/>
          <p:cNvSpPr/>
          <p:nvPr/>
        </p:nvSpPr>
        <p:spPr>
          <a:xfrm>
            <a:off x="2133600" y="3429000"/>
            <a:ext cx="7924800" cy="1025730"/>
          </a:xfrm>
          <a:prstGeom prst="rect">
            <a:avLst/>
          </a:prstGeom>
        </p:spPr>
        <p:txBody>
          <a:bodyPr wrap="square">
            <a:spAutoFit/>
          </a:bodyPr>
          <a:lstStyle/>
          <a:p>
            <a:pPr algn="ctr">
              <a:lnSpc>
                <a:spcPct val="150000"/>
              </a:lnSpc>
            </a:pPr>
            <a:r>
              <a:rPr lang="en-US" altLang="zh-CN" sz="1400" b="1" spc="300">
                <a:solidFill>
                  <a:srgbClr val="C00000"/>
                </a:solidFill>
                <a:cs typeface="+mn-ea"/>
                <a:sym typeface="+mn-lt"/>
              </a:rPr>
              <a:t>Click here to enter your text and change the color or size of the text. Insert the data text icon, change the picture, and have a good time.contents</a:t>
            </a:r>
            <a:endParaRPr lang="zh-CN" altLang="en-US" sz="1400" b="1" spc="300">
              <a:solidFill>
                <a:srgbClr val="C00000"/>
              </a:solidFill>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8" name="矩形 27"/>
          <p:cNvSpPr/>
          <p:nvPr/>
        </p:nvSpPr>
        <p:spPr>
          <a:xfrm>
            <a:off x="4387841" y="1007475"/>
            <a:ext cx="3416320" cy="523220"/>
          </a:xfrm>
          <a:prstGeom prst="rect">
            <a:avLst/>
          </a:prstGeom>
        </p:spPr>
        <p:txBody>
          <a:bodyPr wrap="none">
            <a:spAutoFit/>
          </a:bodyPr>
          <a:lstStyle/>
          <a:p>
            <a:pPr algn="ctr"/>
            <a:r>
              <a:rPr lang="zh-CN" altLang="en-US" sz="2800">
                <a:solidFill>
                  <a:srgbClr val="C00000"/>
                </a:solidFill>
                <a:cs typeface="+mn-ea"/>
                <a:sym typeface="+mn-lt"/>
              </a:rPr>
              <a:t>维护国家安全的义务</a:t>
            </a:r>
            <a:endParaRPr lang="zh-CN" altLang="en-US" sz="2800">
              <a:solidFill>
                <a:srgbClr val="C00000"/>
              </a:solidFill>
              <a:cs typeface="+mn-ea"/>
              <a:sym typeface="+mn-lt"/>
            </a:endParaRPr>
          </a:p>
        </p:txBody>
      </p:sp>
      <p:sp>
        <p:nvSpPr>
          <p:cNvPr id="15" name="矩形: 圆角 14"/>
          <p:cNvSpPr/>
          <p:nvPr/>
        </p:nvSpPr>
        <p:spPr>
          <a:xfrm>
            <a:off x="1308100" y="1736410"/>
            <a:ext cx="7379010" cy="454124"/>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(1) </a:t>
            </a:r>
            <a:r>
              <a:rPr lang="zh-CN" altLang="en-US" b="1">
                <a:cs typeface="+mn-ea"/>
                <a:sym typeface="+mn-lt"/>
              </a:rPr>
              <a:t>遵守宪法、法律法规关于国家安全的有关规定。</a:t>
            </a:r>
            <a:endParaRPr lang="zh-CN" altLang="en-US" b="1">
              <a:cs typeface="+mn-ea"/>
              <a:sym typeface="+mn-lt"/>
            </a:endParaRPr>
          </a:p>
        </p:txBody>
      </p:sp>
      <p:sp>
        <p:nvSpPr>
          <p:cNvPr id="17" name="矩形: 圆角 16"/>
          <p:cNvSpPr/>
          <p:nvPr/>
        </p:nvSpPr>
        <p:spPr>
          <a:xfrm>
            <a:off x="1308100" y="2468408"/>
            <a:ext cx="7379010" cy="454124"/>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(2) </a:t>
            </a:r>
            <a:r>
              <a:rPr lang="zh-CN" altLang="en-US" b="1">
                <a:cs typeface="+mn-ea"/>
                <a:sym typeface="+mn-lt"/>
              </a:rPr>
              <a:t>及时报告危害国家安全活动的线索。</a:t>
            </a:r>
            <a:endParaRPr lang="zh-CN" altLang="en-US" b="1">
              <a:cs typeface="+mn-ea"/>
              <a:sym typeface="+mn-lt"/>
            </a:endParaRPr>
          </a:p>
        </p:txBody>
      </p:sp>
      <p:sp>
        <p:nvSpPr>
          <p:cNvPr id="19" name="矩形: 圆角 18"/>
          <p:cNvSpPr/>
          <p:nvPr/>
        </p:nvSpPr>
        <p:spPr>
          <a:xfrm>
            <a:off x="1308100" y="3200406"/>
            <a:ext cx="7379010" cy="454124"/>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(3) </a:t>
            </a:r>
            <a:r>
              <a:rPr lang="zh-CN" altLang="en-US" b="1">
                <a:cs typeface="+mn-ea"/>
                <a:sym typeface="+mn-lt"/>
              </a:rPr>
              <a:t>如实提供所知悉的涉及危害国家安全活动的证据。</a:t>
            </a:r>
            <a:endParaRPr lang="zh-CN" altLang="en-US" b="1">
              <a:cs typeface="+mn-ea"/>
              <a:sym typeface="+mn-lt"/>
            </a:endParaRPr>
          </a:p>
        </p:txBody>
      </p:sp>
      <p:sp>
        <p:nvSpPr>
          <p:cNvPr id="25" name="矩形: 圆角 24"/>
          <p:cNvSpPr/>
          <p:nvPr/>
        </p:nvSpPr>
        <p:spPr>
          <a:xfrm>
            <a:off x="1308100" y="3932404"/>
            <a:ext cx="7379010" cy="454124"/>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(4) </a:t>
            </a:r>
            <a:r>
              <a:rPr lang="zh-CN" altLang="en-US" b="1">
                <a:cs typeface="+mn-ea"/>
                <a:sym typeface="+mn-lt"/>
              </a:rPr>
              <a:t>为国家安全工作提供便利条件或者其他协助。</a:t>
            </a:r>
            <a:endParaRPr lang="zh-CN" altLang="en-US" b="1">
              <a:cs typeface="+mn-ea"/>
              <a:sym typeface="+mn-lt"/>
            </a:endParaRPr>
          </a:p>
        </p:txBody>
      </p:sp>
      <p:sp>
        <p:nvSpPr>
          <p:cNvPr id="29" name="矩形: 圆角 28"/>
          <p:cNvSpPr/>
          <p:nvPr/>
        </p:nvSpPr>
        <p:spPr>
          <a:xfrm>
            <a:off x="1308100" y="4664402"/>
            <a:ext cx="7379010" cy="454124"/>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(5) </a:t>
            </a:r>
            <a:r>
              <a:rPr lang="zh-CN" altLang="en-US" b="1">
                <a:cs typeface="+mn-ea"/>
                <a:sym typeface="+mn-lt"/>
              </a:rPr>
              <a:t>向国家安全机关、公安机关和有关军事机关提供必要的支持协助。</a:t>
            </a:r>
            <a:endParaRPr lang="zh-CN" altLang="en-US" b="1">
              <a:cs typeface="+mn-ea"/>
              <a:sym typeface="+mn-lt"/>
            </a:endParaRPr>
          </a:p>
        </p:txBody>
      </p:sp>
      <p:sp>
        <p:nvSpPr>
          <p:cNvPr id="30" name="矩形: 圆角 29"/>
          <p:cNvSpPr/>
          <p:nvPr/>
        </p:nvSpPr>
        <p:spPr>
          <a:xfrm>
            <a:off x="1308100" y="5396401"/>
            <a:ext cx="7379010" cy="454124"/>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(6) </a:t>
            </a:r>
            <a:r>
              <a:rPr lang="zh-CN" altLang="en-US" b="1">
                <a:cs typeface="+mn-ea"/>
                <a:sym typeface="+mn-lt"/>
              </a:rPr>
              <a:t>保守所知悉的国家秘密。</a:t>
            </a:r>
            <a:endParaRPr lang="zh-CN" altLang="en-US" b="1">
              <a:cs typeface="+mn-ea"/>
              <a:sym typeface="+mn-lt"/>
            </a:endParaRPr>
          </a:p>
        </p:txBody>
      </p:sp>
      <p:pic>
        <p:nvPicPr>
          <p:cNvPr id="5" name="图片 4"/>
          <p:cNvPicPr>
            <a:picLocks noChangeAspect="1"/>
          </p:cNvPicPr>
          <p:nvPr/>
        </p:nvPicPr>
        <p:blipFill>
          <a:blip r:embed="rId3"/>
          <a:stretch>
            <a:fillRect/>
          </a:stretch>
        </p:blipFill>
        <p:spPr>
          <a:xfrm>
            <a:off x="8746563" y="1700213"/>
            <a:ext cx="2700184" cy="4150312"/>
          </a:xfrm>
          <a:prstGeom prst="rect">
            <a:avLst/>
          </a:prstGeom>
        </p:spPr>
      </p:pic>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par>
                          <p:cTn id="17" fill="hold" nodeType="afterGroup">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nodeType="afterGroup">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par>
                          <p:cTn id="29" fill="hold" nodeType="afterGroup">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nodeType="afterGroup">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childTnLst>
                          </p:cTn>
                        </p:par>
                        <p:par>
                          <p:cTn id="41" fill="hold" nodeType="afterGroup">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Effect transition="in" filter="fade">
                                      <p:cBhvr>
                                        <p:cTn id="46" dur="500"/>
                                        <p:tgtEl>
                                          <p:spTgt spid="30"/>
                                        </p:tgtEl>
                                      </p:cBhvr>
                                    </p:animEffect>
                                  </p:childTnLst>
                                </p:cTn>
                              </p:par>
                            </p:childTnLst>
                          </p:cTn>
                        </p:par>
                        <p:par>
                          <p:cTn id="47" fill="hold" nodeType="afterGroup">
                            <p:stCondLst>
                              <p:cond delay="3500"/>
                            </p:stCondLst>
                            <p:childTnLst>
                              <p:par>
                                <p:cTn id="48" presetID="53" presetClass="entr" presetSubtype="16"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animEffect transition="in" filter="fade">
                                      <p:cBhvr>
                                        <p:cTn id="5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5" grpId="0" animBg="1"/>
      <p:bldP spid="17" grpId="0" animBg="1"/>
      <p:bldP spid="19" grpId="0" animBg="1"/>
      <p:bldP spid="25" grpId="0" animBg="1"/>
      <p:bldP spid="29" grpId="0" animBg="1"/>
      <p:bldP spid="30" grpId="0" animBg="1"/>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8" name="矩形 27"/>
          <p:cNvSpPr/>
          <p:nvPr/>
        </p:nvSpPr>
        <p:spPr>
          <a:xfrm>
            <a:off x="4387842" y="1007475"/>
            <a:ext cx="3416320" cy="523220"/>
          </a:xfrm>
          <a:prstGeom prst="rect">
            <a:avLst/>
          </a:prstGeom>
        </p:spPr>
        <p:txBody>
          <a:bodyPr wrap="none">
            <a:spAutoFit/>
          </a:bodyPr>
          <a:lstStyle/>
          <a:p>
            <a:pPr algn="ctr"/>
            <a:r>
              <a:rPr lang="zh-CN" altLang="en-US" sz="2800">
                <a:solidFill>
                  <a:srgbClr val="C00000"/>
                </a:solidFill>
                <a:cs typeface="+mn-ea"/>
                <a:sym typeface="+mn-lt"/>
              </a:rPr>
              <a:t>维护国家安全的权力</a:t>
            </a:r>
            <a:endParaRPr lang="zh-CN" altLang="en-US" sz="2800">
              <a:solidFill>
                <a:srgbClr val="C00000"/>
              </a:solidFill>
              <a:cs typeface="+mn-ea"/>
              <a:sym typeface="+mn-lt"/>
            </a:endParaRPr>
          </a:p>
        </p:txBody>
      </p:sp>
      <p:sp>
        <p:nvSpPr>
          <p:cNvPr id="15" name="矩形: 圆角 14"/>
          <p:cNvSpPr/>
          <p:nvPr/>
        </p:nvSpPr>
        <p:spPr>
          <a:xfrm>
            <a:off x="1346200" y="1736409"/>
            <a:ext cx="7170624" cy="1598555"/>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(1)</a:t>
            </a:r>
            <a:r>
              <a:rPr lang="zh-CN" altLang="en-US" b="1">
                <a:cs typeface="+mn-ea"/>
                <a:sym typeface="+mn-lt"/>
              </a:rPr>
              <a:t>一些可疑人员未经批准到内部作调查，进行科技、经济、企业等情况搜集。发现这种情况不能随意提供，并向当地公安机关或国家安全机关报告。</a:t>
            </a:r>
            <a:endParaRPr lang="zh-CN" altLang="en-US" b="1">
              <a:cs typeface="+mn-ea"/>
              <a:sym typeface="+mn-lt"/>
            </a:endParaRPr>
          </a:p>
        </p:txBody>
      </p:sp>
      <p:sp>
        <p:nvSpPr>
          <p:cNvPr id="27" name="矩形: 圆角 26"/>
          <p:cNvSpPr/>
          <p:nvPr/>
        </p:nvSpPr>
        <p:spPr>
          <a:xfrm>
            <a:off x="1346200" y="3555016"/>
            <a:ext cx="7170624" cy="660707"/>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(2)</a:t>
            </a:r>
            <a:r>
              <a:rPr lang="zh-CN" altLang="en-US" b="1">
                <a:cs typeface="+mn-ea"/>
                <a:sym typeface="+mn-lt"/>
              </a:rPr>
              <a:t>警惕境外电台、电视、网络等传媒的煽动、造谣。</a:t>
            </a:r>
            <a:endParaRPr lang="zh-CN" altLang="en-US" b="1">
              <a:cs typeface="+mn-ea"/>
              <a:sym typeface="+mn-lt"/>
            </a:endParaRPr>
          </a:p>
        </p:txBody>
      </p:sp>
      <p:sp>
        <p:nvSpPr>
          <p:cNvPr id="31" name="矩形: 圆角 30"/>
          <p:cNvSpPr/>
          <p:nvPr/>
        </p:nvSpPr>
        <p:spPr>
          <a:xfrm>
            <a:off x="1346200" y="4435774"/>
            <a:ext cx="7170624" cy="1241056"/>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(3)</a:t>
            </a:r>
            <a:r>
              <a:rPr lang="zh-CN" altLang="en-US" b="1">
                <a:cs typeface="+mn-ea"/>
                <a:sym typeface="+mn-lt"/>
              </a:rPr>
              <a:t>一些境外组织和人员经常出现在我军事、保密单位周边，乘机盗取秘密情报和信息。如遇有可疑人员要立即报告。</a:t>
            </a:r>
            <a:endParaRPr lang="zh-CN" altLang="en-US" b="1">
              <a:cs typeface="+mn-ea"/>
              <a:sym typeface="+mn-lt"/>
            </a:endParaRPr>
          </a:p>
        </p:txBody>
      </p:sp>
      <p:pic>
        <p:nvPicPr>
          <p:cNvPr id="5" name="图片 4"/>
          <p:cNvPicPr>
            <a:picLocks noChangeAspect="1"/>
          </p:cNvPicPr>
          <p:nvPr/>
        </p:nvPicPr>
        <p:blipFill>
          <a:blip r:embed="rId3"/>
          <a:stretch>
            <a:fillRect/>
          </a:stretch>
        </p:blipFill>
        <p:spPr>
          <a:xfrm>
            <a:off x="8764606" y="1787902"/>
            <a:ext cx="2493812" cy="3534228"/>
          </a:xfrm>
          <a:prstGeom prst="rect">
            <a:avLst/>
          </a:prstGeom>
        </p:spPr>
      </p:pic>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22"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nodeType="afterGroup">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childTnLst>
                          </p:cTn>
                        </p:par>
                        <p:par>
                          <p:cTn id="19" fill="hold" nodeType="afterGroup">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down)">
                                      <p:cBhvr>
                                        <p:cTn id="22" dur="500"/>
                                        <p:tgtEl>
                                          <p:spTgt spid="27"/>
                                        </p:tgtEl>
                                      </p:cBhvr>
                                    </p:animEffect>
                                  </p:childTnLst>
                                </p:cTn>
                              </p:par>
                            </p:childTnLst>
                          </p:cTn>
                        </p:par>
                        <p:par>
                          <p:cTn id="23" fill="hold" nodeType="afterGroup">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down)">
                                      <p:cBhvr>
                                        <p:cTn id="2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5" grpId="0" animBg="1"/>
      <p:bldP spid="27" grpId="0" animBg="1"/>
      <p:bldP spid="31" grpId="0" animBg="1"/>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8" name="矩形 27"/>
          <p:cNvSpPr/>
          <p:nvPr/>
        </p:nvSpPr>
        <p:spPr>
          <a:xfrm>
            <a:off x="4387842" y="1007475"/>
            <a:ext cx="3416320" cy="523220"/>
          </a:xfrm>
          <a:prstGeom prst="rect">
            <a:avLst/>
          </a:prstGeom>
        </p:spPr>
        <p:txBody>
          <a:bodyPr wrap="none">
            <a:spAutoFit/>
          </a:bodyPr>
          <a:lstStyle/>
          <a:p>
            <a:pPr algn="ctr"/>
            <a:r>
              <a:rPr lang="zh-CN" altLang="en-US" sz="2800">
                <a:solidFill>
                  <a:srgbClr val="C00000"/>
                </a:solidFill>
                <a:cs typeface="+mn-ea"/>
                <a:sym typeface="+mn-lt"/>
              </a:rPr>
              <a:t>维护国家安全的权力</a:t>
            </a:r>
            <a:endParaRPr lang="zh-CN" altLang="en-US" sz="2800">
              <a:solidFill>
                <a:srgbClr val="C00000"/>
              </a:solidFill>
              <a:cs typeface="+mn-ea"/>
              <a:sym typeface="+mn-lt"/>
            </a:endParaRPr>
          </a:p>
        </p:txBody>
      </p:sp>
      <p:sp>
        <p:nvSpPr>
          <p:cNvPr id="15" name="矩形: 圆角 14"/>
          <p:cNvSpPr/>
          <p:nvPr/>
        </p:nvSpPr>
        <p:spPr>
          <a:xfrm>
            <a:off x="1346199" y="1736410"/>
            <a:ext cx="6957605" cy="1241056"/>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(4)</a:t>
            </a:r>
            <a:r>
              <a:rPr lang="zh-CN" altLang="en-US" b="1">
                <a:cs typeface="+mn-ea"/>
                <a:sym typeface="+mn-lt"/>
              </a:rPr>
              <a:t>一些有境外背景的组织和个人，利用一些群众不满情绪，煽动与政府对抗。遇到这些情况，应立即报告。</a:t>
            </a:r>
            <a:endParaRPr lang="zh-CN" altLang="en-US" b="1">
              <a:cs typeface="+mn-ea"/>
              <a:sym typeface="+mn-lt"/>
            </a:endParaRPr>
          </a:p>
        </p:txBody>
      </p:sp>
      <p:sp>
        <p:nvSpPr>
          <p:cNvPr id="31" name="矩形: 圆角 30"/>
          <p:cNvSpPr/>
          <p:nvPr/>
        </p:nvSpPr>
        <p:spPr>
          <a:xfrm>
            <a:off x="1346199" y="3042471"/>
            <a:ext cx="6957605" cy="1241056"/>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(5)</a:t>
            </a:r>
            <a:r>
              <a:rPr lang="zh-CN" altLang="en-US" b="1">
                <a:cs typeface="+mn-ea"/>
                <a:sym typeface="+mn-lt"/>
              </a:rPr>
              <a:t>拾获属于国家秘密的文件、资料和其他物品，应当及时送交有关机关、单位或保密工作部门。</a:t>
            </a:r>
            <a:endParaRPr lang="zh-CN" altLang="en-US" b="1">
              <a:cs typeface="+mn-ea"/>
              <a:sym typeface="+mn-lt"/>
            </a:endParaRPr>
          </a:p>
        </p:txBody>
      </p:sp>
      <p:sp>
        <p:nvSpPr>
          <p:cNvPr id="17" name="矩形: 圆角 16"/>
          <p:cNvSpPr/>
          <p:nvPr/>
        </p:nvSpPr>
        <p:spPr>
          <a:xfrm>
            <a:off x="1346199" y="4348532"/>
            <a:ext cx="6957605" cy="1241056"/>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(6)</a:t>
            </a:r>
            <a:r>
              <a:rPr lang="zh-CN" altLang="en-US" b="1">
                <a:cs typeface="+mn-ea"/>
                <a:sym typeface="+mn-lt"/>
              </a:rPr>
              <a:t>发现有人买卖属于国家秘密的文件、资料和其他物品，应当及时报告保密工作部门或者国家安全机关、公安机关处理。</a:t>
            </a:r>
            <a:endParaRPr lang="zh-CN" altLang="en-US" b="1">
              <a:cs typeface="+mn-ea"/>
              <a:sym typeface="+mn-lt"/>
            </a:endParaRPr>
          </a:p>
        </p:txBody>
      </p:sp>
      <p:pic>
        <p:nvPicPr>
          <p:cNvPr id="5" name="图片 4"/>
          <p:cNvPicPr>
            <a:picLocks noChangeAspect="1"/>
          </p:cNvPicPr>
          <p:nvPr/>
        </p:nvPicPr>
        <p:blipFill>
          <a:blip r:embed="rId3"/>
          <a:stretch>
            <a:fillRect/>
          </a:stretch>
        </p:blipFill>
        <p:spPr>
          <a:xfrm>
            <a:off x="8789196" y="1736410"/>
            <a:ext cx="2231611" cy="3853178"/>
          </a:xfrm>
          <a:prstGeom prst="rect">
            <a:avLst/>
          </a:prstGeom>
        </p:spPr>
      </p:pic>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31"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par>
                          <p:cTn id="18" fill="hold" nodeType="afterGroup">
                            <p:stCondLst>
                              <p:cond delay="1500"/>
                            </p:stCondLst>
                            <p:childTnLst>
                              <p:par>
                                <p:cTn id="19" presetID="31"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1000" fill="hold"/>
                                        <p:tgtEl>
                                          <p:spTgt spid="15"/>
                                        </p:tgtEl>
                                        <p:attrNameLst>
                                          <p:attrName>ppt_w</p:attrName>
                                        </p:attrNameLst>
                                      </p:cBhvr>
                                      <p:tavLst>
                                        <p:tav tm="0">
                                          <p:val>
                                            <p:fltVal val="0"/>
                                          </p:val>
                                        </p:tav>
                                        <p:tav tm="100000">
                                          <p:val>
                                            <p:strVal val="#ppt_w"/>
                                          </p:val>
                                        </p:tav>
                                      </p:tavLst>
                                    </p:anim>
                                    <p:anim calcmode="lin" valueType="num">
                                      <p:cBhvr>
                                        <p:cTn id="22" dur="1000" fill="hold"/>
                                        <p:tgtEl>
                                          <p:spTgt spid="15"/>
                                        </p:tgtEl>
                                        <p:attrNameLst>
                                          <p:attrName>ppt_h</p:attrName>
                                        </p:attrNameLst>
                                      </p:cBhvr>
                                      <p:tavLst>
                                        <p:tav tm="0">
                                          <p:val>
                                            <p:fltVal val="0"/>
                                          </p:val>
                                        </p:tav>
                                        <p:tav tm="100000">
                                          <p:val>
                                            <p:strVal val="#ppt_h"/>
                                          </p:val>
                                        </p:tav>
                                      </p:tavLst>
                                    </p:anim>
                                    <p:anim calcmode="lin" valueType="num">
                                      <p:cBhvr>
                                        <p:cTn id="23" dur="1000" fill="hold"/>
                                        <p:tgtEl>
                                          <p:spTgt spid="15"/>
                                        </p:tgtEl>
                                        <p:attrNameLst>
                                          <p:attrName>style.rotation</p:attrName>
                                        </p:attrNameLst>
                                      </p:cBhvr>
                                      <p:tavLst>
                                        <p:tav tm="0">
                                          <p:val>
                                            <p:fltVal val="90"/>
                                          </p:val>
                                        </p:tav>
                                        <p:tav tm="100000">
                                          <p:val>
                                            <p:fltVal val="0"/>
                                          </p:val>
                                        </p:tav>
                                      </p:tavLst>
                                    </p:anim>
                                    <p:animEffect transition="in" filter="fade">
                                      <p:cBhvr>
                                        <p:cTn id="24" dur="1000"/>
                                        <p:tgtEl>
                                          <p:spTgt spid="15"/>
                                        </p:tgtEl>
                                      </p:cBhvr>
                                    </p:animEffect>
                                  </p:childTnLst>
                                </p:cTn>
                              </p:par>
                            </p:childTnLst>
                          </p:cTn>
                        </p:par>
                        <p:par>
                          <p:cTn id="25" fill="hold" nodeType="afterGroup">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1000" fill="hold"/>
                                        <p:tgtEl>
                                          <p:spTgt spid="31"/>
                                        </p:tgtEl>
                                        <p:attrNameLst>
                                          <p:attrName>ppt_w</p:attrName>
                                        </p:attrNameLst>
                                      </p:cBhvr>
                                      <p:tavLst>
                                        <p:tav tm="0">
                                          <p:val>
                                            <p:fltVal val="0"/>
                                          </p:val>
                                        </p:tav>
                                        <p:tav tm="100000">
                                          <p:val>
                                            <p:strVal val="#ppt_w"/>
                                          </p:val>
                                        </p:tav>
                                      </p:tavLst>
                                    </p:anim>
                                    <p:anim calcmode="lin" valueType="num">
                                      <p:cBhvr>
                                        <p:cTn id="29" dur="1000" fill="hold"/>
                                        <p:tgtEl>
                                          <p:spTgt spid="31"/>
                                        </p:tgtEl>
                                        <p:attrNameLst>
                                          <p:attrName>ppt_h</p:attrName>
                                        </p:attrNameLst>
                                      </p:cBhvr>
                                      <p:tavLst>
                                        <p:tav tm="0">
                                          <p:val>
                                            <p:fltVal val="0"/>
                                          </p:val>
                                        </p:tav>
                                        <p:tav tm="100000">
                                          <p:val>
                                            <p:strVal val="#ppt_h"/>
                                          </p:val>
                                        </p:tav>
                                      </p:tavLst>
                                    </p:anim>
                                    <p:anim calcmode="lin" valueType="num">
                                      <p:cBhvr>
                                        <p:cTn id="30" dur="1000" fill="hold"/>
                                        <p:tgtEl>
                                          <p:spTgt spid="31"/>
                                        </p:tgtEl>
                                        <p:attrNameLst>
                                          <p:attrName>style.rotation</p:attrName>
                                        </p:attrNameLst>
                                      </p:cBhvr>
                                      <p:tavLst>
                                        <p:tav tm="0">
                                          <p:val>
                                            <p:fltVal val="90"/>
                                          </p:val>
                                        </p:tav>
                                        <p:tav tm="100000">
                                          <p:val>
                                            <p:fltVal val="0"/>
                                          </p:val>
                                        </p:tav>
                                      </p:tavLst>
                                    </p:anim>
                                    <p:animEffect transition="in" filter="fade">
                                      <p:cBhvr>
                                        <p:cTn id="31" dur="1000"/>
                                        <p:tgtEl>
                                          <p:spTgt spid="31"/>
                                        </p:tgtEl>
                                      </p:cBhvr>
                                    </p:animEffect>
                                  </p:childTnLst>
                                </p:cTn>
                              </p:par>
                            </p:childTnLst>
                          </p:cTn>
                        </p:par>
                        <p:par>
                          <p:cTn id="32" fill="hold" nodeType="afterGroup">
                            <p:stCondLst>
                              <p:cond delay="3500"/>
                            </p:stCondLst>
                            <p:childTnLst>
                              <p:par>
                                <p:cTn id="33" presetID="31"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1000" fill="hold"/>
                                        <p:tgtEl>
                                          <p:spTgt spid="17"/>
                                        </p:tgtEl>
                                        <p:attrNameLst>
                                          <p:attrName>ppt_w</p:attrName>
                                        </p:attrNameLst>
                                      </p:cBhvr>
                                      <p:tavLst>
                                        <p:tav tm="0">
                                          <p:val>
                                            <p:fltVal val="0"/>
                                          </p:val>
                                        </p:tav>
                                        <p:tav tm="100000">
                                          <p:val>
                                            <p:strVal val="#ppt_w"/>
                                          </p:val>
                                        </p:tav>
                                      </p:tavLst>
                                    </p:anim>
                                    <p:anim calcmode="lin" valueType="num">
                                      <p:cBhvr>
                                        <p:cTn id="36" dur="1000" fill="hold"/>
                                        <p:tgtEl>
                                          <p:spTgt spid="17"/>
                                        </p:tgtEl>
                                        <p:attrNameLst>
                                          <p:attrName>ppt_h</p:attrName>
                                        </p:attrNameLst>
                                      </p:cBhvr>
                                      <p:tavLst>
                                        <p:tav tm="0">
                                          <p:val>
                                            <p:fltVal val="0"/>
                                          </p:val>
                                        </p:tav>
                                        <p:tav tm="100000">
                                          <p:val>
                                            <p:strVal val="#ppt_h"/>
                                          </p:val>
                                        </p:tav>
                                      </p:tavLst>
                                    </p:anim>
                                    <p:anim calcmode="lin" valueType="num">
                                      <p:cBhvr>
                                        <p:cTn id="37" dur="1000" fill="hold"/>
                                        <p:tgtEl>
                                          <p:spTgt spid="17"/>
                                        </p:tgtEl>
                                        <p:attrNameLst>
                                          <p:attrName>style.rotation</p:attrName>
                                        </p:attrNameLst>
                                      </p:cBhvr>
                                      <p:tavLst>
                                        <p:tav tm="0">
                                          <p:val>
                                            <p:fltVal val="90"/>
                                          </p:val>
                                        </p:tav>
                                        <p:tav tm="100000">
                                          <p:val>
                                            <p:fltVal val="0"/>
                                          </p:val>
                                        </p:tav>
                                      </p:tavLst>
                                    </p:anim>
                                    <p:animEffect transition="in" filter="fade">
                                      <p:cBhvr>
                                        <p:cTn id="3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5" grpId="0" animBg="1"/>
      <p:bldP spid="31" grpId="0" animBg="1"/>
      <p:bldP spid="17" grpId="0" animBg="1"/>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8" name="矩形 27"/>
          <p:cNvSpPr/>
          <p:nvPr/>
        </p:nvSpPr>
        <p:spPr>
          <a:xfrm>
            <a:off x="4387842" y="1007475"/>
            <a:ext cx="3416320" cy="523220"/>
          </a:xfrm>
          <a:prstGeom prst="rect">
            <a:avLst/>
          </a:prstGeom>
        </p:spPr>
        <p:txBody>
          <a:bodyPr wrap="none">
            <a:spAutoFit/>
          </a:bodyPr>
          <a:lstStyle/>
          <a:p>
            <a:pPr algn="ctr"/>
            <a:r>
              <a:rPr lang="zh-CN" altLang="en-US" sz="2800">
                <a:solidFill>
                  <a:srgbClr val="C00000"/>
                </a:solidFill>
                <a:cs typeface="+mn-ea"/>
                <a:sym typeface="+mn-lt"/>
              </a:rPr>
              <a:t>维护国家安全的权力</a:t>
            </a:r>
            <a:endParaRPr lang="zh-CN" altLang="en-US" sz="2800">
              <a:solidFill>
                <a:srgbClr val="C00000"/>
              </a:solidFill>
              <a:cs typeface="+mn-ea"/>
              <a:sym typeface="+mn-lt"/>
            </a:endParaRPr>
          </a:p>
        </p:txBody>
      </p:sp>
      <p:sp>
        <p:nvSpPr>
          <p:cNvPr id="15" name="矩形: 圆角 14"/>
          <p:cNvSpPr/>
          <p:nvPr/>
        </p:nvSpPr>
        <p:spPr>
          <a:xfrm>
            <a:off x="1346200" y="2091252"/>
            <a:ext cx="5330371" cy="1448392"/>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(7)</a:t>
            </a:r>
            <a:r>
              <a:rPr lang="zh-CN" altLang="en-US" b="1">
                <a:cs typeface="+mn-ea"/>
                <a:sym typeface="+mn-lt"/>
              </a:rPr>
              <a:t>发现有人盗窃、抢夺属于国家秘密的文件、资料和其他物品，有权制止，并应当立即报告。</a:t>
            </a:r>
            <a:endParaRPr lang="zh-CN" altLang="en-US" b="1">
              <a:cs typeface="+mn-ea"/>
              <a:sym typeface="+mn-lt"/>
            </a:endParaRPr>
          </a:p>
        </p:txBody>
      </p:sp>
      <p:sp>
        <p:nvSpPr>
          <p:cNvPr id="31" name="矩形: 圆角 30"/>
          <p:cNvSpPr/>
          <p:nvPr/>
        </p:nvSpPr>
        <p:spPr>
          <a:xfrm>
            <a:off x="1346200" y="3892865"/>
            <a:ext cx="5330371" cy="1448392"/>
          </a:xfrm>
          <a:prstGeom prst="roundRect">
            <a:avLst>
              <a:gd name="adj" fmla="val 26834"/>
            </a:avLst>
          </a:prstGeom>
          <a:solidFill>
            <a:srgbClr val="E5001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b="1">
                <a:cs typeface="+mn-ea"/>
                <a:sym typeface="+mn-lt"/>
              </a:rPr>
              <a:t>(8)</a:t>
            </a:r>
            <a:r>
              <a:rPr lang="zh-CN" altLang="en-US" b="1">
                <a:cs typeface="+mn-ea"/>
                <a:sym typeface="+mn-lt"/>
              </a:rPr>
              <a:t>发现泄露或可能泄露国家秘密的线索，应当及时向国家安全机关举报。</a:t>
            </a:r>
            <a:endParaRPr lang="zh-CN" altLang="en-US" b="1">
              <a:cs typeface="+mn-ea"/>
              <a:sym typeface="+mn-lt"/>
            </a:endParaRPr>
          </a:p>
        </p:txBody>
      </p:sp>
      <p:pic>
        <p:nvPicPr>
          <p:cNvPr id="8" name="图片 7"/>
          <p:cNvPicPr>
            <a:picLocks noChangeAspect="1"/>
          </p:cNvPicPr>
          <p:nvPr/>
        </p:nvPicPr>
        <p:blipFill>
          <a:blip r:embed="rId3"/>
          <a:stretch>
            <a:fillRect/>
          </a:stretch>
        </p:blipFill>
        <p:spPr>
          <a:xfrm>
            <a:off x="7336971" y="2016141"/>
            <a:ext cx="4092006" cy="3550670"/>
          </a:xfrm>
          <a:prstGeom prst="rect">
            <a:avLst/>
          </a:prstGeom>
        </p:spPr>
      </p:pic>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0-#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5" grpId="0" animBg="1"/>
      <p:bldP spid="31" grpId="0" animBg="1"/>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duotone>
              <a:schemeClr val="accent2">
                <a:shade val="45000"/>
                <a:satMod val="135000"/>
              </a:schemeClr>
              <a:prstClr val="white"/>
            </a:duotone>
          </a:blip>
          <a:stretch>
            <a:fillRect/>
          </a:stretch>
        </p:blipFill>
        <p:spPr>
          <a:xfrm>
            <a:off x="0" y="0"/>
            <a:ext cx="12192000" cy="6858000"/>
          </a:xfrm>
          <a:prstGeom prst="rect">
            <a:avLst/>
          </a:prstGeom>
        </p:spPr>
      </p:pic>
      <p:sp>
        <p:nvSpPr>
          <p:cNvPr id="6" name="矩形: 圆角 5"/>
          <p:cNvSpPr/>
          <p:nvPr/>
        </p:nvSpPr>
        <p:spPr>
          <a:xfrm>
            <a:off x="685800" y="754743"/>
            <a:ext cx="10820400" cy="5348514"/>
          </a:xfrm>
          <a:prstGeom prst="roundRect">
            <a:avLst>
              <a:gd name="adj" fmla="val 2714"/>
            </a:avLst>
          </a:prstGeom>
          <a:solidFill>
            <a:schemeClr val="bg1"/>
          </a:solidFill>
          <a:ln>
            <a:solidFill>
              <a:srgbClr val="E5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3888196" y="1140271"/>
            <a:ext cx="4415608" cy="257628"/>
            <a:chOff x="4485096" y="1240972"/>
            <a:chExt cx="4415608" cy="257628"/>
          </a:xfrm>
        </p:grpSpPr>
        <p:grpSp>
          <p:nvGrpSpPr>
            <p:cNvPr id="20" name="组合 19"/>
            <p:cNvGrpSpPr/>
            <p:nvPr/>
          </p:nvGrpSpPr>
          <p:grpSpPr>
            <a:xfrm>
              <a:off x="4485096" y="1240972"/>
              <a:ext cx="554808" cy="257628"/>
              <a:chOff x="4296592" y="1240972"/>
              <a:chExt cx="554808" cy="257628"/>
            </a:xfrm>
            <a:gradFill>
              <a:gsLst>
                <a:gs pos="100000">
                  <a:srgbClr val="C00000"/>
                </a:gs>
                <a:gs pos="0">
                  <a:srgbClr val="E50014"/>
                </a:gs>
              </a:gsLst>
              <a:lin ang="10800000" scaled="0"/>
            </a:gradFill>
          </p:grpSpPr>
          <p:sp>
            <p:nvSpPr>
              <p:cNvPr id="2" name="菱形 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菱形 17"/>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16" name="菱形 15"/>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 name="组合 20"/>
            <p:cNvGrpSpPr/>
            <p:nvPr/>
          </p:nvGrpSpPr>
          <p:grpSpPr>
            <a:xfrm flipH="1">
              <a:off x="8345896" y="1240972"/>
              <a:ext cx="554808" cy="257628"/>
              <a:chOff x="4296592" y="1240972"/>
              <a:chExt cx="554808" cy="257628"/>
            </a:xfrm>
            <a:gradFill>
              <a:gsLst>
                <a:gs pos="100000">
                  <a:srgbClr val="C00000"/>
                </a:gs>
                <a:gs pos="0">
                  <a:srgbClr val="E50014"/>
                </a:gs>
              </a:gsLst>
              <a:lin ang="10800000" scaled="0"/>
            </a:gradFill>
          </p:grpSpPr>
          <p:sp>
            <p:nvSpPr>
              <p:cNvPr id="22" name="菱形 21"/>
              <p:cNvSpPr/>
              <p:nvPr/>
            </p:nvSpPr>
            <p:spPr>
              <a:xfrm>
                <a:off x="4593772" y="1240972"/>
                <a:ext cx="257628" cy="257628"/>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菱形 22"/>
              <p:cNvSpPr/>
              <p:nvPr/>
            </p:nvSpPr>
            <p:spPr>
              <a:xfrm>
                <a:off x="4404284" y="1281871"/>
                <a:ext cx="175831" cy="175831"/>
              </a:xfrm>
              <a:prstGeom prst="diamond">
                <a:avLst/>
              </a:prstGeom>
              <a:grp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cs typeface="+mn-ea"/>
                  <a:sym typeface="+mn-lt"/>
                </a:endParaRPr>
              </a:p>
            </p:txBody>
          </p:sp>
          <p:sp>
            <p:nvSpPr>
              <p:cNvPr id="24" name="菱形 23"/>
              <p:cNvSpPr/>
              <p:nvPr/>
            </p:nvSpPr>
            <p:spPr>
              <a:xfrm>
                <a:off x="4296592" y="1322769"/>
                <a:ext cx="94035" cy="9403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8" name="矩形 27"/>
          <p:cNvSpPr/>
          <p:nvPr/>
        </p:nvSpPr>
        <p:spPr>
          <a:xfrm>
            <a:off x="4926451" y="1007475"/>
            <a:ext cx="2339102" cy="523220"/>
          </a:xfrm>
          <a:prstGeom prst="rect">
            <a:avLst/>
          </a:prstGeom>
        </p:spPr>
        <p:txBody>
          <a:bodyPr wrap="none">
            <a:spAutoFit/>
          </a:bodyPr>
          <a:lstStyle/>
          <a:p>
            <a:pPr algn="ctr"/>
            <a:r>
              <a:rPr lang="zh-CN" altLang="en-US" sz="2800">
                <a:solidFill>
                  <a:srgbClr val="C00000"/>
                </a:solidFill>
                <a:cs typeface="+mn-ea"/>
                <a:sym typeface="+mn-lt"/>
              </a:rPr>
              <a:t>维护国家安全</a:t>
            </a:r>
            <a:endParaRPr lang="zh-CN" altLang="en-US" sz="2800">
              <a:solidFill>
                <a:srgbClr val="C00000"/>
              </a:solidFill>
              <a:cs typeface="+mn-ea"/>
              <a:sym typeface="+mn-lt"/>
            </a:endParaRPr>
          </a:p>
        </p:txBody>
      </p:sp>
      <p:sp>
        <p:nvSpPr>
          <p:cNvPr id="4" name="矩形 3"/>
          <p:cNvSpPr/>
          <p:nvPr/>
        </p:nvSpPr>
        <p:spPr>
          <a:xfrm>
            <a:off x="1235074" y="4339295"/>
            <a:ext cx="9613901" cy="1296637"/>
          </a:xfrm>
          <a:prstGeom prst="rect">
            <a:avLst/>
          </a:prstGeom>
        </p:spPr>
        <p:txBody>
          <a:bodyPr wrap="square">
            <a:spAutoFit/>
          </a:bodyPr>
          <a:lstStyle/>
          <a:p>
            <a:pPr>
              <a:lnSpc>
                <a:spcPct val="150000"/>
              </a:lnSpc>
            </a:pPr>
            <a:r>
              <a:rPr lang="zh-CN" altLang="en-US">
                <a:cs typeface="+mn-ea"/>
                <a:sym typeface="+mn-lt"/>
              </a:rPr>
              <a:t>对于公民和组织而言，支持、协助国家安全工作的行为受法律保护。公民和组织应当履行遵守宪法、法律法规关于国家安全的有关规定；及时报告危害国家安全活动的线索；保守所知悉的国家秘密。</a:t>
            </a:r>
            <a:endParaRPr lang="zh-CN" altLang="en-US">
              <a:cs typeface="+mn-ea"/>
              <a:sym typeface="+mn-lt"/>
            </a:endParaRPr>
          </a:p>
        </p:txBody>
      </p:sp>
      <p:pic>
        <p:nvPicPr>
          <p:cNvPr id="17" name="图片 16"/>
          <p:cNvPicPr>
            <a:picLocks noChangeAspect="1"/>
          </p:cNvPicPr>
          <p:nvPr/>
        </p:nvPicPr>
        <p:blipFill>
          <a:blip r:embed="rId3"/>
          <a:stretch>
            <a:fillRect/>
          </a:stretch>
        </p:blipFill>
        <p:spPr>
          <a:xfrm>
            <a:off x="3190401" y="1834703"/>
            <a:ext cx="5811198" cy="2382174"/>
          </a:xfrm>
          <a:prstGeom prst="rect">
            <a:avLst/>
          </a:prstGeom>
        </p:spPr>
      </p:pic>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outVertical)">
                                      <p:cBhvr>
                                        <p:cTn id="10" dur="500"/>
                                        <p:tgtEl>
                                          <p:spTgt spid="28"/>
                                        </p:tgtEl>
                                      </p:cBhvr>
                                    </p:animEffect>
                                  </p:childTnLst>
                                </p:cTn>
                              </p:par>
                            </p:childTnLst>
                          </p:cTn>
                        </p:par>
                        <p:par>
                          <p:cTn id="11" fill="hold" nodeType="afterGroup">
                            <p:stCondLst>
                              <p:cond delay="500"/>
                            </p:stCondLst>
                            <p:childTnLst>
                              <p:par>
                                <p:cTn id="12" presetID="2" presetClass="entr" presetSubtype="4"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ppt_x"/>
                                          </p:val>
                                        </p:tav>
                                        <p:tav tm="100000">
                                          <p:val>
                                            <p:strVal val="#ppt_x"/>
                                          </p:val>
                                        </p:tav>
                                      </p:tavLst>
                                    </p:anim>
                                    <p:anim calcmode="lin" valueType="num">
                                      <p:cBhvr additive="base">
                                        <p:cTn id="15" dur="500" fill="hold"/>
                                        <p:tgtEl>
                                          <p:spTgt spid="17"/>
                                        </p:tgtEl>
                                        <p:attrNameLst>
                                          <p:attrName>ppt_y</p:attrName>
                                        </p:attrNameLst>
                                      </p:cBhvr>
                                      <p:tavLst>
                                        <p:tav tm="0">
                                          <p:val>
                                            <p:strVal val="1+#ppt_h/2"/>
                                          </p:val>
                                        </p:tav>
                                        <p:tav tm="100000">
                                          <p:val>
                                            <p:strVal val="#ppt_y"/>
                                          </p:val>
                                        </p:tav>
                                      </p:tavLst>
                                    </p:anim>
                                  </p:childTnLst>
                                </p:cTn>
                              </p:par>
                            </p:childTnLst>
                          </p:cTn>
                        </p:par>
                        <p:par>
                          <p:cTn id="16" fill="hold" nodeType="afterGroup">
                            <p:stCondLst>
                              <p:cond delay="1000"/>
                            </p:stCondLst>
                            <p:childTnLst>
                              <p:par>
                                <p:cTn id="17" presetID="2" presetClass="entr" presetSubtype="4"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 grpId="0"/>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3" name="图片 2"/>
          <p:cNvPicPr>
            <a:picLocks noChangeAspect="1"/>
          </p:cNvPicPr>
          <p:nvPr/>
        </p:nvPicPr>
        <p:blipFill>
          <a:blip r:embed="rId2"/>
          <a:stretch>
            <a:fillRect/>
          </a:stretch>
        </p:blipFill>
        <p:spPr>
          <a:xfrm>
            <a:off x="-58056" y="0"/>
            <a:ext cx="12250056" cy="6858000"/>
          </a:xfrm>
          <a:prstGeom prst="rect">
            <a:avLst/>
          </a:prstGeom>
        </p:spPr>
      </p:pic>
      <p:sp>
        <p:nvSpPr>
          <p:cNvPr id="4" name="矩形 3"/>
          <p:cNvSpPr/>
          <p:nvPr/>
        </p:nvSpPr>
        <p:spPr>
          <a:xfrm>
            <a:off x="2641600" y="2165021"/>
            <a:ext cx="6908800" cy="1862048"/>
          </a:xfrm>
          <a:prstGeom prst="rect">
            <a:avLst/>
          </a:prstGeom>
        </p:spPr>
        <p:txBody>
          <a:bodyPr wrap="square">
            <a:spAutoFit/>
          </a:bodyPr>
          <a:lstStyle/>
          <a:p>
            <a:pPr algn="dist"/>
            <a:r>
              <a:rPr lang="zh-CN" altLang="en-US" sz="11500">
                <a:solidFill>
                  <a:srgbClr val="C00000"/>
                </a:solidFill>
                <a:latin typeface="汉仪大宋简" panose="02010609000101010101" pitchFamily="49" charset="-122"/>
                <a:ea typeface="汉仪大宋简" panose="02010609000101010101" pitchFamily="49" charset="-122"/>
                <a:cs typeface="+mn-ea"/>
                <a:sym typeface="+mn-lt"/>
              </a:rPr>
              <a:t>谢谢欣赏</a:t>
            </a:r>
            <a:endParaRPr lang="zh-CN" altLang="en-US" sz="11500">
              <a:solidFill>
                <a:srgbClr val="C00000"/>
              </a:solidFill>
              <a:latin typeface="汉仪大宋简" panose="02010609000101010101" pitchFamily="49" charset="-122"/>
              <a:ea typeface="汉仪大宋简" panose="02010609000101010101" pitchFamily="49" charset="-122"/>
              <a:cs typeface="+mn-ea"/>
              <a:sym typeface="+mn-lt"/>
            </a:endParaRPr>
          </a:p>
        </p:txBody>
      </p:sp>
    </p:spTree>
  </p:cSld>
  <p:clrMapOvr>
    <a:masterClrMapping/>
  </p:clrMapOvr>
  <mc:AlternateContent>
    <mc:Choice xmlns:p14="http://schemas.microsoft.com/office/powerpoint/2010/main" Requires="p14">
      <p:transition spd="slow" advTm="3000" p14:dur="1600">
        <p14:prism isInverted="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14" name="组合 13"/>
          <p:cNvGrpSpPr/>
          <p:nvPr/>
        </p:nvGrpSpPr>
        <p:grpSpPr>
          <a:xfrm>
            <a:off x="-1645920" y="-1463040"/>
            <a:ext cx="15544800" cy="10241280"/>
            <a:chOff x="-2592" y="-2304"/>
            <a:chExt cx="24480" cy="16128"/>
          </a:xfrm>
        </p:grpSpPr>
        <p:sp>
          <p:nvSpPr>
            <p:cNvPr id="2" name="Rectangle 1"/>
            <p:cNvSpPr/>
            <p:nvPr/>
          </p:nvSpPr>
          <p:spPr>
            <a:xfrm>
              <a:off x="0" y="0"/>
              <a:ext cx="19200" cy="10800"/>
            </a:xfrm>
            <a:prstGeom prst="rect">
              <a:avLst/>
            </a:prstGeom>
            <a:solidFill>
              <a:srgbClr val="1218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p>
          </p:txBody>
        </p:sp>
        <p:sp>
          <p:nvSpPr>
            <p:cNvPr id="3" name="Oval 2"/>
            <p:cNvSpPr/>
            <p:nvPr/>
          </p:nvSpPr>
          <p:spPr>
            <a:xfrm>
              <a:off x="15264" y="-2304"/>
              <a:ext cx="6624" cy="6624"/>
            </a:xfrm>
            <a:prstGeom prst="ellipse">
              <a:avLst/>
            </a:prstGeom>
            <a:solidFill>
              <a:srgbClr val="1C2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p>
          </p:txBody>
        </p:sp>
        <p:sp>
          <p:nvSpPr>
            <p:cNvPr id="4" name="Oval 3"/>
            <p:cNvSpPr/>
            <p:nvPr/>
          </p:nvSpPr>
          <p:spPr>
            <a:xfrm>
              <a:off x="-2592" y="7776"/>
              <a:ext cx="6048" cy="6048"/>
            </a:xfrm>
            <a:prstGeom prst="ellipse">
              <a:avLst/>
            </a:prstGeom>
            <a:solidFill>
              <a:srgbClr val="1C2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p>
          </p:txBody>
        </p:sp>
        <p:sp>
          <p:nvSpPr>
            <p:cNvPr id="5" name="Oval 4"/>
            <p:cNvSpPr/>
            <p:nvPr/>
          </p:nvSpPr>
          <p:spPr>
            <a:xfrm>
              <a:off x="17136" y="8496"/>
              <a:ext cx="2304" cy="2304"/>
            </a:xfrm>
            <a:prstGeom prst="ellipse">
              <a:avLst/>
            </a:prstGeom>
            <a:solidFill>
              <a:srgbClr val="FF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p>
          </p:txBody>
        </p:sp>
        <p:sp>
          <p:nvSpPr>
            <p:cNvPr id="6" name="Oval 5"/>
            <p:cNvSpPr/>
            <p:nvPr/>
          </p:nvSpPr>
          <p:spPr>
            <a:xfrm>
              <a:off x="1296" y="1152"/>
              <a:ext cx="1008" cy="1008"/>
            </a:xfrm>
            <a:prstGeom prst="ellipse">
              <a:avLst/>
            </a:prstGeom>
            <a:solidFill>
              <a:srgbClr val="FFB7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p>
          </p:txBody>
        </p:sp>
        <p:sp>
          <p:nvSpPr>
            <p:cNvPr id="7" name="Rectangle 6"/>
            <p:cNvSpPr/>
            <p:nvPr/>
          </p:nvSpPr>
          <p:spPr>
            <a:xfrm>
              <a:off x="7805" y="2333"/>
              <a:ext cx="3600" cy="60"/>
            </a:xfrm>
            <a:prstGeom prst="rect">
              <a:avLst/>
            </a:prstGeom>
            <a:solidFill>
              <a:srgbClr val="FF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p>
          </p:txBody>
        </p:sp>
        <p:sp>
          <p:nvSpPr>
            <p:cNvPr id="8" name="TextBox 7"/>
            <p:cNvSpPr txBox="1"/>
            <p:nvPr/>
          </p:nvSpPr>
          <p:spPr>
            <a:xfrm>
              <a:off x="2405" y="2808"/>
              <a:ext cx="14400" cy="2160"/>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8000" b="1" spc="200">
                  <a:solidFill>
                    <a:srgbClr val="FFFFFF"/>
                  </a:solidFill>
                  <a:latin typeface="微软雅黑"/>
                  <a:ea typeface="微软雅黑"/>
                </a:rPr>
                <a:t>PPT集市</a:t>
              </a:r>
              <a:endParaRPr sz="8000" b="1" spc="200">
                <a:solidFill>
                  <a:srgbClr val="FFFFFF"/>
                </a:solidFill>
                <a:latin typeface="微软雅黑"/>
                <a:ea typeface="微软雅黑"/>
              </a:endParaRPr>
            </a:p>
          </p:txBody>
        </p:sp>
        <p:sp>
          <p:nvSpPr>
            <p:cNvPr id="9" name="TextBox 8"/>
            <p:cNvSpPr txBox="1"/>
            <p:nvPr/>
          </p:nvSpPr>
          <p:spPr>
            <a:xfrm>
              <a:off x="2405" y="5112"/>
              <a:ext cx="14400" cy="864"/>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800" b="0" spc="400">
                  <a:solidFill>
                    <a:srgbClr val="FFB74D"/>
                  </a:solidFill>
                  <a:latin typeface="微软雅黑"/>
                  <a:ea typeface="微软雅黑"/>
                </a:rPr>
                <a:t>好模板，集市见</a:t>
              </a:r>
              <a:endParaRPr sz="2800" b="0" spc="400">
                <a:solidFill>
                  <a:srgbClr val="FFB74D"/>
                </a:solidFill>
                <a:latin typeface="微软雅黑"/>
                <a:ea typeface="微软雅黑"/>
              </a:endParaRPr>
            </a:p>
          </p:txBody>
        </p:sp>
        <p:sp>
          <p:nvSpPr>
            <p:cNvPr id="10" name="TextBox 9"/>
            <p:cNvSpPr txBox="1"/>
            <p:nvPr/>
          </p:nvSpPr>
          <p:spPr>
            <a:xfrm>
              <a:off x="2405" y="6120"/>
              <a:ext cx="14400" cy="720"/>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500" b="0" spc="100">
                  <a:solidFill>
                    <a:srgbClr val="A8B0C8"/>
                  </a:solidFill>
                  <a:latin typeface="微软雅黑"/>
                  <a:ea typeface="微软雅黑"/>
                </a:rPr>
                <a:t>海量精品 PPT 模板 · 工作总结 · 毕业答辩 · 商业计划 · 节日庆典</a:t>
              </a:r>
              <a:endParaRPr sz="1500" b="0" spc="100">
                <a:solidFill>
                  <a:srgbClr val="A8B0C8"/>
                </a:solidFill>
                <a:latin typeface="微软雅黑"/>
                <a:ea typeface="微软雅黑"/>
              </a:endParaRPr>
            </a:p>
          </p:txBody>
        </p:sp>
        <p:sp>
          <p:nvSpPr>
            <p:cNvPr id="11" name="Rounded Rectangle 10"/>
            <p:cNvSpPr/>
            <p:nvPr/>
          </p:nvSpPr>
          <p:spPr>
            <a:xfrm>
              <a:off x="6792" y="7416"/>
              <a:ext cx="5616" cy="1123"/>
            </a:xfrm>
            <a:prstGeom prst="roundRect">
              <a:avLst>
                <a:gd name="adj" fmla="val 50000"/>
              </a:avLst>
            </a:prstGeom>
            <a:solidFill>
              <a:srgbClr val="FF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rgbClr val="FFFFFF"/>
                  </a:solidFill>
                  <a:latin typeface="Calibri"/>
                  <a:ea typeface="+mn-ea"/>
                  <a:cs typeface="+mn-cs"/>
                </a:defRPr>
              </a:lvl1pPr>
              <a:lvl2pPr marL="457200" algn="l" defTabSz="457200" rtl="0" eaLnBrk="1" latinLnBrk="0" hangingPunct="1">
                <a:defRPr sz="1800" kern="1200">
                  <a:solidFill>
                    <a:srgbClr val="FFFFFF"/>
                  </a:solidFill>
                  <a:latin typeface="Calibri"/>
                  <a:ea typeface="+mn-ea"/>
                  <a:cs typeface="+mn-cs"/>
                </a:defRPr>
              </a:lvl2pPr>
              <a:lvl3pPr marL="914400" algn="l" defTabSz="457200" rtl="0" eaLnBrk="1" latinLnBrk="0" hangingPunct="1">
                <a:defRPr sz="1800" kern="1200">
                  <a:solidFill>
                    <a:srgbClr val="FFFFFF"/>
                  </a:solidFill>
                  <a:latin typeface="Calibri"/>
                  <a:ea typeface="+mn-ea"/>
                  <a:cs typeface="+mn-cs"/>
                </a:defRPr>
              </a:lvl3pPr>
              <a:lvl4pPr marL="1371600" algn="l" defTabSz="457200" rtl="0" eaLnBrk="1" latinLnBrk="0" hangingPunct="1">
                <a:defRPr sz="1800" kern="1200">
                  <a:solidFill>
                    <a:srgbClr val="FFFFFF"/>
                  </a:solidFill>
                  <a:latin typeface="Calibri"/>
                  <a:ea typeface="+mn-ea"/>
                  <a:cs typeface="+mn-cs"/>
                </a:defRPr>
              </a:lvl4pPr>
              <a:lvl5pPr marL="1828800" algn="l" defTabSz="457200" rtl="0" eaLnBrk="1" latinLnBrk="0" hangingPunct="1">
                <a:defRPr sz="1800" kern="1200">
                  <a:solidFill>
                    <a:srgbClr val="FFFFFF"/>
                  </a:solidFill>
                  <a:latin typeface="Calibri"/>
                  <a:ea typeface="+mn-ea"/>
                  <a:cs typeface="+mn-cs"/>
                </a:defRPr>
              </a:lvl5pPr>
              <a:lvl6pPr marL="2286000" algn="l" defTabSz="457200" rtl="0" eaLnBrk="1" latinLnBrk="0" hangingPunct="1">
                <a:defRPr sz="1800" kern="1200">
                  <a:solidFill>
                    <a:srgbClr val="FFFFFF"/>
                  </a:solidFill>
                  <a:latin typeface="Calibri"/>
                  <a:ea typeface="+mn-ea"/>
                  <a:cs typeface="+mn-cs"/>
                </a:defRPr>
              </a:lvl6pPr>
              <a:lvl7pPr marL="2743200" algn="l" defTabSz="457200" rtl="0" eaLnBrk="1" latinLnBrk="0" hangingPunct="1">
                <a:defRPr sz="1800" kern="1200">
                  <a:solidFill>
                    <a:srgbClr val="FFFFFF"/>
                  </a:solidFill>
                  <a:latin typeface="Calibri"/>
                  <a:ea typeface="+mn-ea"/>
                  <a:cs typeface="+mn-cs"/>
                </a:defRPr>
              </a:lvl7pPr>
              <a:lvl8pPr marL="3200400" algn="l" defTabSz="457200" rtl="0" eaLnBrk="1" latinLnBrk="0" hangingPunct="1">
                <a:defRPr sz="1800" kern="1200">
                  <a:solidFill>
                    <a:srgbClr val="FFFFFF"/>
                  </a:solidFill>
                  <a:latin typeface="Calibri"/>
                  <a:ea typeface="+mn-ea"/>
                  <a:cs typeface="+mn-cs"/>
                </a:defRPr>
              </a:lvl8pPr>
              <a:lvl9pPr marL="3657600" algn="l" defTabSz="457200" rtl="0" eaLnBrk="1" latinLnBrk="0" hangingPunct="1">
                <a:defRPr sz="1800" kern="1200">
                  <a:solidFill>
                    <a:srgbClr val="FFFFFF"/>
                  </a:solidFill>
                  <a:latin typeface="Calibri"/>
                  <a:ea typeface="+mn-ea"/>
                  <a:cs typeface="+mn-cs"/>
                </a:defRPr>
              </a:lvl9pPr>
            </a:lstStyle>
            <a:p>
              <a:pPr algn="ctr"/>
            </a:p>
          </p:txBody>
        </p:sp>
        <p:sp>
          <p:nvSpPr>
            <p:cNvPr id="12" name="TextBox 11"/>
            <p:cNvSpPr txBox="1"/>
            <p:nvPr/>
          </p:nvSpPr>
          <p:spPr>
            <a:xfrm>
              <a:off x="6792" y="7416"/>
              <a:ext cx="5616" cy="1123"/>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200" b="1" spc="100">
                  <a:solidFill>
                    <a:srgbClr val="FFFFFF"/>
                  </a:solidFill>
                  <a:latin typeface="微软雅黑"/>
                  <a:ea typeface="微软雅黑"/>
                </a:rPr>
                <a:t>www.pptjishi.com</a:t>
              </a:r>
              <a:endParaRPr sz="2200" b="1" spc="100">
                <a:solidFill>
                  <a:srgbClr val="FFFFFF"/>
                </a:solidFill>
                <a:latin typeface="微软雅黑"/>
                <a:ea typeface="微软雅黑"/>
              </a:endParaRPr>
            </a:p>
          </p:txBody>
        </p:sp>
        <p:sp>
          <p:nvSpPr>
            <p:cNvPr id="13" name="TextBox 12"/>
            <p:cNvSpPr txBox="1"/>
            <p:nvPr/>
          </p:nvSpPr>
          <p:spPr>
            <a:xfrm>
              <a:off x="2405" y="9432"/>
              <a:ext cx="14400" cy="576"/>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200" b="0" spc="200">
                  <a:solidFill>
                    <a:srgbClr val="A8B0C8"/>
                  </a:solidFill>
                  <a:latin typeface="微软雅黑"/>
                  <a:ea typeface="微软雅黑"/>
                </a:rPr>
                <a:t>关注 PPT集市，让每一次演示都更出色</a:t>
              </a:r>
              <a:endParaRPr sz="1200" b="0" spc="200">
                <a:solidFill>
                  <a:srgbClr val="A8B0C8"/>
                </a:solidFill>
                <a:latin typeface="微软雅黑"/>
                <a:ea typeface="微软雅黑"/>
              </a:endParaRPr>
            </a:p>
          </p:txBody>
        </p:sp>
      </p:gr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24.05.14"/>
  <p:tag name="AS_TITLE" val="Aspose.Slides for .NET 4.0 Client Profile"/>
  <p:tag name="AS_VERSION" val="24.5"/>
</p:tagLst>
</file>

<file path=ppt/theme/theme1.xml><?xml version="1.0" encoding="utf-8"?>
<a:theme xmlns:r="http://schemas.openxmlformats.org/officeDocument/2006/relationships" xmlns:a="http://schemas.openxmlformats.org/drawingml/2006/main" name="PPT集市">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niu2of3">
      <a:majorFont>
        <a:latin typeface="微软雅黑"/>
        <a:ea typeface="微软雅黑"/>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宽屏</PresentationFormat>
  <Paragraphs>157</Paragraphs>
  <Slides>31</Slides>
  <Notes>1</Notes>
  <TotalTime>0</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31</vt:i4>
      </vt:variant>
    </vt:vector>
  </HeadingPairs>
  <TitlesOfParts>
    <vt:vector baseType="lpstr" size="37">
      <vt:lpstr>Arial</vt:lpstr>
      <vt:lpstr>微软雅黑</vt:lpstr>
      <vt:lpstr>Calibri</vt:lpstr>
      <vt:lpstr>Calibri Light</vt:lpstr>
      <vt:lpstr>汉仪大宋简</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24.0500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
  <dc:creator/>
  <cp:lastModifiedBy>蓝精灵</cp:lastModifiedBy>
  <cp:revision>89</cp:revision>
  <dcterms:created xsi:type="dcterms:W3CDTF">2020-03-07T01:37:00Z</dcterms:created>
  <dcterms:modified xsi:type="dcterms:W3CDTF">2026-09-16T11:20:26Z</dcterms:modified>
  <dc:subject/>
</cp:coreProperties>
</file>

<file path=docProps/custom.xml><?xml version="1.0" encoding="utf-8"?>
<Properties xmlns:vt="http://schemas.openxmlformats.org/officeDocument/2006/docPropsVTypes" xmlns="http://schemas.openxmlformats.org/officeDocument/2006/custom-properties">
  <property fmtid="{D5CDD505-2E9C-101B-9397-08002B2CF9AE}" pid="2" name="ICV">
    <vt:lpwstr>FE1088ABC9954C2D9F9DEC79AD84613A_12</vt:lpwstr>
  </property>
  <property fmtid="{D5CDD505-2E9C-101B-9397-08002B2CF9AE}" pid="3" name="KSOProductBuildVer">
    <vt:lpwstr>2052-12.1.0.28505</vt:lpwstr>
  </property>
</Properties>
</file>